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  <p:sldId id="262" r:id="rId6"/>
    <p:sldId id="258" r:id="rId7"/>
    <p:sldId id="261" r:id="rId8"/>
    <p:sldId id="260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4674"/>
  </p:normalViewPr>
  <p:slideViewPr>
    <p:cSldViewPr snapToGrid="0">
      <p:cViewPr varScale="1">
        <p:scale>
          <a:sx n="124" d="100"/>
          <a:sy n="124" d="100"/>
        </p:scale>
        <p:origin x="6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4C6359-8245-2E7E-8D8D-A249D584F8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C7EE19-8DDF-741B-6C63-2D6778157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1B2671-1530-D668-06DF-FC070ADFF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EE24C7-B88B-1B21-0A03-7D3DEA851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79FB79-4D07-FA55-C3EB-D29686552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2312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57DCDC-B0C6-3910-9E3D-87BE9942D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033D535-2639-BAE0-A071-6FB1B7B2DB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050598-1FBE-03B2-C75B-46BB5F031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A8B2F6-9750-93D4-1884-B18785A4F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FC8327-8583-4030-16BB-FDF743727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6032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041F8B-53F8-89C8-1F16-CBC9964621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356BEFB-0F77-768A-E688-635964E7F3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5101A5-F1A1-57A3-4F28-4F03C975A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885C9E-8870-2CD7-1E29-F40644174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DA86AA-976F-CF7F-3092-AB9542A29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770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144E0B-5FE0-3385-AEBF-8CAE68F99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29A67F-B22D-9BF3-C3A5-300534115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923F1A-65A6-4622-398E-FA1C89A6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85C3EE-E80A-8EC9-7095-D8E51CEFB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3C2DBB-0C08-C977-37CD-617A70CE9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3725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D3050-6643-ECB6-4354-B0AA5A45F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0258D0-8C8D-3D03-214F-BAEEB18A8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64F957-3651-BFEB-ED4D-AF4604413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8B2B76-9D7C-B06A-98CB-EB13CD7AC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3EE887-27BD-DDA3-EAA5-68F395112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302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973269-2241-6546-EEB4-EB4B04002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5C5350-3D31-2329-6BBE-33EF0FBDC4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D082D3E-EFBB-CC46-29F2-E1EB45CFAA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77EE200-7A92-9546-153A-581803397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0A03E6-6A7A-B36A-512B-54C5AB8CD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505CF9-DAC7-9BA7-F6B9-A3F03FE5A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277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BBE8DF-F68D-CA1C-C923-27DE31403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1D0FD36-B749-8E41-AAAE-9D86C80D6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037657-AA25-A384-A88B-B7095E1D80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D91F032-7DE4-E5C6-F1D0-7C1353DD36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178629C-899F-7D9D-5CAF-6E464C46FE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576ADE-51B3-DC86-E589-D74ACADC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A83F1FB-D7D1-D29D-075F-A8CC21D3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56DAEE4-EE39-87A4-31E9-9D84B0367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6947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57CB33-4D13-BD96-63A7-E5D71AD1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9EDE477-2159-B54E-7172-7B835AB3E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97BD1E4-5AAD-8224-A779-EFDD9590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531BB12-E0DE-42B8-5BE7-A7E153B72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6390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6E10225-6B26-3869-E0F4-196EBE1E9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A59DFCE-8F68-29AC-FBC2-A919E234B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8F89ECD-80B3-0A49-E131-421D24F96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17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9E55C4-F8DD-B28E-6B8B-123817818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E19689-2D37-189A-5CC4-6A3915B2D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B5911DA-3FD1-668A-0C0A-318D2CC138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C63320-4F56-5FFE-FF41-7A0165475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0DD345-2B84-48EF-973A-359E99D85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971105-257D-780D-40E0-14F4964E1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9284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6252D9-B5C4-A29F-AE72-324D0038D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53121C1-9985-98E6-FB5B-A6C510314A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319E6A-DE55-9A25-F9CD-278793F7BB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2D4C1E-3356-2328-0827-F2B66E738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6A5130-563C-A441-D322-52AFF2937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359BE9-9E17-A838-61CD-1D1F8F20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4424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E22DAEC-174C-C2DC-B712-A4D350FB1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C8E5758-0E33-7EAD-4170-58BF99233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02DEFC-F190-ABD1-407D-FF145134E8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0BADB6-00C6-B2A0-9846-88849E2EE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40BF29-7E3E-40D8-A75F-1096F971E5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865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4FD9C6DF-910F-26AF-BC51-901D3C28331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503488" y="5126804"/>
            <a:ext cx="5126804" cy="1254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80000"/>
              </a:lnSpc>
            </a:pPr>
            <a:r>
              <a:rPr lang="es-ES" b="1" dirty="0">
                <a:solidFill>
                  <a:schemeClr val="bg1"/>
                </a:solidFill>
                <a:latin typeface="Calisto MT" panose="02040603050505030304" pitchFamily="18" charset="77"/>
                <a:ea typeface="NanumMyeongjo" panose="02020603020101020101" pitchFamily="18" charset="-127"/>
                <a:cs typeface="Sathu" pitchFamily="2" charset="-34"/>
              </a:rPr>
              <a:t>Juan Bravo</a:t>
            </a:r>
          </a:p>
          <a:p>
            <a:pPr>
              <a:lnSpc>
                <a:spcPct val="80000"/>
              </a:lnSpc>
            </a:pPr>
            <a:r>
              <a:rPr lang="es-ES" b="1" dirty="0">
                <a:solidFill>
                  <a:schemeClr val="bg1"/>
                </a:solidFill>
                <a:latin typeface="Calisto MT" panose="02040603050505030304" pitchFamily="18" charset="77"/>
                <a:ea typeface="NanumMyeongjo" panose="02020603020101020101" pitchFamily="18" charset="-127"/>
                <a:cs typeface="Sathu" pitchFamily="2" charset="-34"/>
              </a:rPr>
              <a:t>Director Observatorio del Contexto Económico UDP</a:t>
            </a:r>
          </a:p>
          <a:p>
            <a:pPr>
              <a:lnSpc>
                <a:spcPct val="80000"/>
              </a:lnSpc>
            </a:pPr>
            <a:r>
              <a:rPr lang="es-ES" b="1" dirty="0">
                <a:solidFill>
                  <a:schemeClr val="bg1"/>
                </a:solidFill>
                <a:latin typeface="Calisto MT" panose="02040603050505030304" pitchFamily="18" charset="77"/>
                <a:ea typeface="NanumMyeongjo" panose="02020603020101020101" pitchFamily="18" charset="-127"/>
                <a:cs typeface="Sathu" pitchFamily="2" charset="-34"/>
              </a:rPr>
              <a:t>6 de Diciembre 2024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D49068-ADDC-18FD-A31A-BDB3F60FB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8932" y="1900723"/>
            <a:ext cx="9144000" cy="249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/>
            <a:r>
              <a:rPr lang="es-ES_tradnl" sz="5000" b="1" u="none" dirty="0">
                <a:solidFill>
                  <a:schemeClr val="bg1"/>
                </a:solidFill>
                <a:latin typeface="Calisto MT" panose="02040603050505030304" pitchFamily="18" charset="77"/>
                <a:ea typeface="ヒラギノ角ゴ Pro W3" charset="-128"/>
              </a:rPr>
              <a:t>Panorama laboral: mercado laboral aún debilitado con una muy lenta mejoría</a:t>
            </a:r>
            <a:endParaRPr lang="es-ES_tradnl" sz="5000" b="1" u="none" baseline="30000" dirty="0">
              <a:solidFill>
                <a:schemeClr val="bg1"/>
              </a:solidFill>
              <a:latin typeface="Calisto MT" panose="02040603050505030304" pitchFamily="18" charset="77"/>
              <a:ea typeface="ヒラギノ角ゴ Pro W3" charset="-128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1DDD5DA-543F-B649-AB8D-F8A65DD6A2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6922" y="35466"/>
            <a:ext cx="4082396" cy="136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106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965783A5-4EA2-B191-B0F5-688252D3B8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026" y="688370"/>
            <a:ext cx="9068662" cy="5890486"/>
          </a:xfrm>
          <a:prstGeom prst="rect">
            <a:avLst/>
          </a:prstGeom>
        </p:spPr>
      </p:pic>
      <p:sp>
        <p:nvSpPr>
          <p:cNvPr id="3" name="Google Shape;69;p15">
            <a:extLst>
              <a:ext uri="{FF2B5EF4-FFF2-40B4-BE49-F238E27FC236}">
                <a16:creationId xmlns:a16="http://schemas.microsoft.com/office/drawing/2014/main" id="{F31F6CE6-A972-05B4-8135-EDDA79483F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23312" y="154732"/>
            <a:ext cx="9143999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67732" algn="ctr"/>
            <a:r>
              <a:rPr lang="es-CL" sz="3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77"/>
              </a:rPr>
              <a:t>Tasa de desempleo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9CC0EB8-836E-FC33-8C04-80B3DE7FE348}"/>
              </a:ext>
            </a:extLst>
          </p:cNvPr>
          <p:cNvSpPr txBox="1"/>
          <p:nvPr/>
        </p:nvSpPr>
        <p:spPr>
          <a:xfrm>
            <a:off x="102740" y="6584184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u="none" dirty="0">
                <a:solidFill>
                  <a:schemeClr val="tx1"/>
                </a:solidFill>
                <a:latin typeface="Calisto MT" panose="02040603050505030304" pitchFamily="18" charset="77"/>
              </a:rPr>
              <a:t>Fuente</a:t>
            </a:r>
            <a:r>
              <a:rPr lang="es-CL" sz="1200" dirty="0">
                <a:latin typeface="Calisto MT" panose="02040603050505030304" pitchFamily="18" charset="77"/>
              </a:rPr>
              <a:t>: Elaborado en base a Encuesta Nacional de Empleo del INE</a:t>
            </a:r>
            <a:endParaRPr lang="es-CL" sz="1200" i="1" u="none" dirty="0">
              <a:solidFill>
                <a:schemeClr val="tx1"/>
              </a:solidFill>
              <a:latin typeface="Calisto MT" panose="02040603050505030304" pitchFamily="18" charset="77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35DA905-DEF7-536C-F2C7-6A1D52FB81B0}"/>
              </a:ext>
            </a:extLst>
          </p:cNvPr>
          <p:cNvSpPr txBox="1"/>
          <p:nvPr/>
        </p:nvSpPr>
        <p:spPr>
          <a:xfrm>
            <a:off x="2801121" y="1556449"/>
            <a:ext cx="342501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sz="1600" b="1" dirty="0">
                <a:latin typeface="LM Roman 10" pitchFamily="2" charset="77"/>
              </a:rPr>
              <a:t>Total desocupados trimestre agosto-octubre 2024: 868.050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120B3D07-DCDA-6F58-E4D8-AA7D0BF06D96}"/>
              </a:ext>
            </a:extLst>
          </p:cNvPr>
          <p:cNvCxnSpPr>
            <a:cxnSpLocks/>
          </p:cNvCxnSpPr>
          <p:nvPr/>
        </p:nvCxnSpPr>
        <p:spPr>
          <a:xfrm>
            <a:off x="2044554" y="3267182"/>
            <a:ext cx="5363113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36D3561C-4BA5-EE60-3096-7B44D394651E}"/>
              </a:ext>
            </a:extLst>
          </p:cNvPr>
          <p:cNvSpPr txBox="1"/>
          <p:nvPr/>
        </p:nvSpPr>
        <p:spPr>
          <a:xfrm>
            <a:off x="3011274" y="2795753"/>
            <a:ext cx="2879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Calisto MT" panose="02040603050505030304" pitchFamily="18" charset="77"/>
              </a:rPr>
              <a:t>Promedio 2010-2019: 6,9%</a:t>
            </a:r>
          </a:p>
        </p:txBody>
      </p:sp>
    </p:spTree>
    <p:extLst>
      <p:ext uri="{BB962C8B-B14F-4D97-AF65-F5344CB8AC3E}">
        <p14:creationId xmlns:p14="http://schemas.microsoft.com/office/powerpoint/2010/main" val="1037086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72411E6-6227-AA67-1F11-432E892C02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69;p15">
            <a:extLst>
              <a:ext uri="{FF2B5EF4-FFF2-40B4-BE49-F238E27FC236}">
                <a16:creationId xmlns:a16="http://schemas.microsoft.com/office/drawing/2014/main" id="{04B396B0-D6DB-7600-628A-46980D6EF18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" y="504052"/>
            <a:ext cx="12191999" cy="63382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67732" algn="ctr"/>
            <a:r>
              <a:rPr lang="es-CL" sz="3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77"/>
              </a:rPr>
              <a:t>Casi 124 mil desocupados en desempleo de larga duración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5396EB3-8CFF-A2E8-B43C-34DD45DC2536}"/>
              </a:ext>
            </a:extLst>
          </p:cNvPr>
          <p:cNvSpPr txBox="1"/>
          <p:nvPr/>
        </p:nvSpPr>
        <p:spPr>
          <a:xfrm>
            <a:off x="0" y="6584184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u="none" dirty="0">
                <a:solidFill>
                  <a:schemeClr val="tx1"/>
                </a:solidFill>
                <a:latin typeface="Calisto MT" panose="02040603050505030304" pitchFamily="18" charset="77"/>
              </a:rPr>
              <a:t>Fuente</a:t>
            </a:r>
            <a:r>
              <a:rPr lang="es-CL" sz="1200" dirty="0">
                <a:latin typeface="Calisto MT" panose="02040603050505030304" pitchFamily="18" charset="77"/>
              </a:rPr>
              <a:t>: Elaborado en base a datos procesados de la Encuesta Nacional de Empleo del INE</a:t>
            </a:r>
            <a:endParaRPr lang="es-CL" sz="1200" i="1" u="none" dirty="0">
              <a:solidFill>
                <a:schemeClr val="tx1"/>
              </a:solidFill>
              <a:latin typeface="Calisto MT" panose="02040603050505030304" pitchFamily="18" charset="77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118D011-CB97-EF00-F4C5-BD4873155FDF}"/>
              </a:ext>
            </a:extLst>
          </p:cNvPr>
          <p:cNvSpPr txBox="1"/>
          <p:nvPr/>
        </p:nvSpPr>
        <p:spPr>
          <a:xfrm>
            <a:off x="2000497" y="1953632"/>
            <a:ext cx="78659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L" sz="1800" b="1" dirty="0">
                <a:effectLst/>
                <a:latin typeface="LM Roman 1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Número de desocupados según tiempo de búsqueda de trabajo</a:t>
            </a:r>
            <a:endParaRPr lang="es-CL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C779D277-F2B5-42B0-1631-03A406B785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723" y="2479643"/>
            <a:ext cx="10639048" cy="175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636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2411E6-6227-AA67-1F11-432E892C02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69;p15">
            <a:extLst>
              <a:ext uri="{FF2B5EF4-FFF2-40B4-BE49-F238E27FC236}">
                <a16:creationId xmlns:a16="http://schemas.microsoft.com/office/drawing/2014/main" id="{468431E7-38D6-0F28-8E7F-252D844374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" y="185558"/>
            <a:ext cx="12191999" cy="63382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67732" algn="ctr"/>
            <a:r>
              <a:rPr lang="es-CL" sz="3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77"/>
              </a:rPr>
              <a:t>Prevalencia del desempleo de larga duración aumenta con la edad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565A0ED-DC0A-E780-A1C0-CC99DA7E7C1B}"/>
              </a:ext>
            </a:extLst>
          </p:cNvPr>
          <p:cNvSpPr txBox="1"/>
          <p:nvPr/>
        </p:nvSpPr>
        <p:spPr>
          <a:xfrm>
            <a:off x="0" y="6584184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u="none" dirty="0">
                <a:solidFill>
                  <a:schemeClr val="tx1"/>
                </a:solidFill>
                <a:latin typeface="Calisto MT" panose="02040603050505030304" pitchFamily="18" charset="77"/>
              </a:rPr>
              <a:t>Fuente</a:t>
            </a:r>
            <a:r>
              <a:rPr lang="es-CL" sz="1200" dirty="0">
                <a:latin typeface="Calisto MT" panose="02040603050505030304" pitchFamily="18" charset="77"/>
              </a:rPr>
              <a:t>: Elaborado en base a datos procesados de la Encuesta Nacional de Empleo del INE</a:t>
            </a:r>
            <a:endParaRPr lang="es-CL" sz="1200" i="1" u="none" dirty="0">
              <a:solidFill>
                <a:schemeClr val="tx1"/>
              </a:solidFill>
              <a:latin typeface="Calisto MT" panose="02040603050505030304" pitchFamily="18" charset="77"/>
            </a:endParaRPr>
          </a:p>
        </p:txBody>
      </p:sp>
      <p:sp>
        <p:nvSpPr>
          <p:cNvPr id="10" name="Marcador de número de diapositiva 2">
            <a:extLst>
              <a:ext uri="{FF2B5EF4-FFF2-40B4-BE49-F238E27FC236}">
                <a16:creationId xmlns:a16="http://schemas.microsoft.com/office/drawing/2014/main" id="{C9591CA2-169B-F8CB-C029-E242CDF52ED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472458" y="6217623"/>
            <a:ext cx="731600" cy="524800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 lang="es-CL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DC645993-AC81-E50F-366E-A790C24C92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0444" y="791110"/>
            <a:ext cx="7726167" cy="579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870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2411E6-6227-AA67-1F11-432E892C02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69;p15">
            <a:extLst>
              <a:ext uri="{FF2B5EF4-FFF2-40B4-BE49-F238E27FC236}">
                <a16:creationId xmlns:a16="http://schemas.microsoft.com/office/drawing/2014/main" id="{58DBF1CC-FC55-72A6-549B-CDFFF5941C84}"/>
              </a:ext>
            </a:extLst>
          </p:cNvPr>
          <p:cNvSpPr txBox="1">
            <a:spLocks/>
          </p:cNvSpPr>
          <p:nvPr/>
        </p:nvSpPr>
        <p:spPr>
          <a:xfrm>
            <a:off x="0" y="144458"/>
            <a:ext cx="12192000" cy="57473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7732" algn="ctr"/>
            <a:r>
              <a:rPr lang="es-CL" sz="3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77"/>
              </a:rPr>
              <a:t>72,3% de los empleos creados en el último año fue formal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2461914-DE5C-FEC2-2D01-E69FFDAB1522}"/>
              </a:ext>
            </a:extLst>
          </p:cNvPr>
          <p:cNvSpPr txBox="1"/>
          <p:nvPr/>
        </p:nvSpPr>
        <p:spPr>
          <a:xfrm>
            <a:off x="0" y="6584184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u="none" dirty="0">
                <a:solidFill>
                  <a:schemeClr val="tx1"/>
                </a:solidFill>
                <a:latin typeface="Calisto MT" panose="02040603050505030304" pitchFamily="18" charset="77"/>
              </a:rPr>
              <a:t>Fuente</a:t>
            </a:r>
            <a:r>
              <a:rPr lang="es-CL" sz="1200" dirty="0">
                <a:latin typeface="Calisto MT" panose="02040603050505030304" pitchFamily="18" charset="77"/>
              </a:rPr>
              <a:t>: Elaborado en base a datos procesados de la Encuesta Nacional de Empleo del INE</a:t>
            </a:r>
            <a:endParaRPr lang="es-CL" sz="1200" i="1" u="none" dirty="0">
              <a:solidFill>
                <a:schemeClr val="tx1"/>
              </a:solidFill>
              <a:latin typeface="Calisto MT" panose="02040603050505030304" pitchFamily="18" charset="77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2D85E3EB-5543-495D-50ED-73BC8A1E4F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188" y="756338"/>
            <a:ext cx="8203552" cy="578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466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44E7A08-3C7C-7BDE-EA9A-67819E58EA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69;p15">
            <a:extLst>
              <a:ext uri="{FF2B5EF4-FFF2-40B4-BE49-F238E27FC236}">
                <a16:creationId xmlns:a16="http://schemas.microsoft.com/office/drawing/2014/main" id="{2211718E-D93D-FCAC-6905-EEB54830C28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175280"/>
            <a:ext cx="12113231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67732" algn="ctr"/>
            <a:r>
              <a:rPr lang="es-CL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77"/>
              </a:rPr>
              <a:t>La estrecha relación entre crecimiento económico y la creación de empleo asalariado formal en el sector privado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B81F25-0620-3BCF-7FA7-73364470E6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5824" y="930998"/>
            <a:ext cx="7800254" cy="5653186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C025D559-9241-FC1E-F6C8-B255788EB4D5}"/>
              </a:ext>
            </a:extLst>
          </p:cNvPr>
          <p:cNvSpPr txBox="1"/>
          <p:nvPr/>
        </p:nvSpPr>
        <p:spPr>
          <a:xfrm>
            <a:off x="0" y="6584184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u="none" dirty="0">
                <a:solidFill>
                  <a:schemeClr val="tx1"/>
                </a:solidFill>
                <a:latin typeface="Calisto MT" panose="02040603050505030304" pitchFamily="18" charset="77"/>
              </a:rPr>
              <a:t>Fuente</a:t>
            </a:r>
            <a:r>
              <a:rPr lang="es-CL" sz="1200" dirty="0">
                <a:latin typeface="Calisto MT" panose="02040603050505030304" pitchFamily="18" charset="77"/>
              </a:rPr>
              <a:t>: Elaborado en base a Banco Central de Chile y datos procesados de la Encuesta Nacional de Empleo del INE </a:t>
            </a:r>
            <a:endParaRPr lang="es-CL" sz="1200" i="1" u="none" dirty="0">
              <a:solidFill>
                <a:schemeClr val="tx1"/>
              </a:solidFill>
              <a:latin typeface="Calisto MT" panose="02040603050505030304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80022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2411E6-6227-AA67-1F11-432E892C02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D7EE760-0523-CB52-C207-B19F67778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8252" y="719191"/>
            <a:ext cx="8126858" cy="5828839"/>
          </a:xfrm>
          <a:prstGeom prst="rect">
            <a:avLst/>
          </a:prstGeom>
        </p:spPr>
      </p:pic>
      <p:sp>
        <p:nvSpPr>
          <p:cNvPr id="5" name="Google Shape;69;p15">
            <a:extLst>
              <a:ext uri="{FF2B5EF4-FFF2-40B4-BE49-F238E27FC236}">
                <a16:creationId xmlns:a16="http://schemas.microsoft.com/office/drawing/2014/main" id="{B74EC8F0-5432-C36D-C79E-03AAC2D13BD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144458"/>
            <a:ext cx="12192000" cy="59528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67732" algn="ctr"/>
            <a:r>
              <a:rPr lang="es-CL" sz="3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77"/>
              </a:rPr>
              <a:t>Persistente destrucción de emprendimiento formal a lo largo de 2024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1EE4AF6-A699-31CD-CF47-A33E6355D1A8}"/>
              </a:ext>
            </a:extLst>
          </p:cNvPr>
          <p:cNvSpPr txBox="1"/>
          <p:nvPr/>
        </p:nvSpPr>
        <p:spPr>
          <a:xfrm>
            <a:off x="-1" y="6584184"/>
            <a:ext cx="121920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u="none" dirty="0">
                <a:solidFill>
                  <a:schemeClr val="tx1"/>
                </a:solidFill>
                <a:latin typeface="Calisto MT" panose="02040603050505030304" pitchFamily="18" charset="77"/>
              </a:rPr>
              <a:t>Fuente</a:t>
            </a:r>
            <a:r>
              <a:rPr lang="es-CL" sz="1200" dirty="0">
                <a:latin typeface="Calisto MT" panose="02040603050505030304" pitchFamily="18" charset="77"/>
              </a:rPr>
              <a:t>: Elaborado en base a datos procesados de la Encuesta Nacional de Empleo del INE</a:t>
            </a:r>
            <a:endParaRPr lang="es-CL" sz="1200" i="1" u="none" dirty="0">
              <a:solidFill>
                <a:schemeClr val="tx1"/>
              </a:solidFill>
              <a:latin typeface="Calisto MT" panose="02040603050505030304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600510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2411E6-6227-AA67-1F11-432E892C02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5DCE37CC-8DCF-0B33-8AD3-21BCB0AC6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704" y="826220"/>
            <a:ext cx="8455632" cy="5809695"/>
          </a:xfrm>
          <a:prstGeom prst="rect">
            <a:avLst/>
          </a:prstGeom>
        </p:spPr>
      </p:pic>
      <p:sp>
        <p:nvSpPr>
          <p:cNvPr id="9" name="Google Shape;69;p15">
            <a:extLst>
              <a:ext uri="{FF2B5EF4-FFF2-40B4-BE49-F238E27FC236}">
                <a16:creationId xmlns:a16="http://schemas.microsoft.com/office/drawing/2014/main" id="{A6D7C1C1-A9AE-A6A3-5587-AECA568CCA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144458"/>
            <a:ext cx="121920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67732" algn="ctr"/>
            <a:r>
              <a:rPr lang="es-CL" sz="3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77"/>
              </a:rPr>
              <a:t>61,2% de los empleos creados en el último año correspondió a alguna forma de subempleo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9A5A71D-7CBC-F5F2-B95F-5D2F547F865F}"/>
              </a:ext>
            </a:extLst>
          </p:cNvPr>
          <p:cNvSpPr txBox="1"/>
          <p:nvPr/>
        </p:nvSpPr>
        <p:spPr>
          <a:xfrm>
            <a:off x="0" y="6584184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u="none" dirty="0">
                <a:solidFill>
                  <a:schemeClr val="tx1"/>
                </a:solidFill>
                <a:latin typeface="Calisto MT" panose="02040603050505030304" pitchFamily="18" charset="77"/>
              </a:rPr>
              <a:t>Fuente</a:t>
            </a:r>
            <a:r>
              <a:rPr lang="es-CL" sz="1200" dirty="0">
                <a:latin typeface="Calisto MT" panose="02040603050505030304" pitchFamily="18" charset="77"/>
              </a:rPr>
              <a:t>: Elaborado en base a datos procesados de la Encuesta Nacional de Empleo del INE</a:t>
            </a:r>
            <a:endParaRPr lang="es-CL" sz="1200" i="1" u="none" dirty="0">
              <a:solidFill>
                <a:schemeClr val="tx1"/>
              </a:solidFill>
              <a:latin typeface="Calisto MT" panose="02040603050505030304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8898096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236</Words>
  <Application>Microsoft Macintosh PowerPoint</Application>
  <PresentationFormat>Panorámica</PresentationFormat>
  <Paragraphs>22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Calisto MT</vt:lpstr>
      <vt:lpstr>LM Roman 10</vt:lpstr>
      <vt:lpstr>Tema de Office</vt:lpstr>
      <vt:lpstr>Presentación de PowerPoint</vt:lpstr>
      <vt:lpstr>Tasa de desempleo</vt:lpstr>
      <vt:lpstr>Casi 124 mil desocupados en desempleo de larga duración</vt:lpstr>
      <vt:lpstr>Prevalencia del desempleo de larga duración aumenta con la edad</vt:lpstr>
      <vt:lpstr>Presentación de PowerPoint</vt:lpstr>
      <vt:lpstr>La estrecha relación entre crecimiento económico y la creación de empleo asalariado formal en el sector privado</vt:lpstr>
      <vt:lpstr>Persistente destrucción de emprendimiento formal a lo largo de 2024</vt:lpstr>
      <vt:lpstr>61,2% de los empleos creados en el último año correspondió a alguna forma de subempleo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Teresa Susana Hernández Maldonado</dc:creator>
  <cp:lastModifiedBy>Juan Bravo Merino</cp:lastModifiedBy>
  <cp:revision>14</cp:revision>
  <dcterms:created xsi:type="dcterms:W3CDTF">2024-11-27T20:37:30Z</dcterms:created>
  <dcterms:modified xsi:type="dcterms:W3CDTF">2024-12-05T20:35:40Z</dcterms:modified>
</cp:coreProperties>
</file>