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57" r:id="rId4"/>
    <p:sldId id="270" r:id="rId5"/>
    <p:sldId id="266" r:id="rId6"/>
    <p:sldId id="258" r:id="rId7"/>
    <p:sldId id="267" r:id="rId8"/>
    <p:sldId id="271" r:id="rId9"/>
    <p:sldId id="268" r:id="rId10"/>
    <p:sldId id="269" r:id="rId11"/>
    <p:sldId id="272" r:id="rId12"/>
    <p:sldId id="273" r:id="rId1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2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34739-AD63-418F-8116-0B0C20E9D4B5}" type="datetimeFigureOut">
              <a:rPr lang="es-419" smtClean="0"/>
              <a:t>5/12/2024</a:t>
            </a:fld>
            <a:endParaRPr lang="es-419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48BBC-B1DA-477F-8CCB-0C3974592FE4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808976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56974-B6CF-09DC-4E5D-188376C7C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CF3334-DDDB-A248-1D18-CC881F51DA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C834A6-59E2-354B-E750-74DCE3FE5C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El mercado laboral chileno se encuentra en una situación de estancamiento.</a:t>
            </a:r>
          </a:p>
          <a:p>
            <a:r>
              <a:rPr lang="es-ES" dirty="0"/>
              <a:t>A pesar de la recuperación de empleos postpandemia, la tasa de desempleo se mantiene alta =&gt; ¿otro nivel de desempleo estructural? </a:t>
            </a:r>
          </a:p>
          <a:p>
            <a:r>
              <a:rPr lang="es-ES" dirty="0"/>
              <a:t>La baja actividad económica y las expectativas de crecimiento limitadas no favorecen la creación de empleo.</a:t>
            </a:r>
          </a:p>
          <a:p>
            <a:r>
              <a:rPr lang="es-ES" dirty="0"/>
              <a:t>Cambios estructurales en el sector productivo, con alta inversión en nuevas tecnologías, podrían incluso complicar aún más el panorama para ciertos grupos, al menos en el corto y mediano plazo.</a:t>
            </a:r>
            <a:endParaRPr lang="es-419" dirty="0"/>
          </a:p>
          <a:p>
            <a:endParaRPr lang="es-419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7B806-DF88-9FAA-DB61-95A58174ED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48BBC-B1DA-477F-8CCB-0C3974592FE4}" type="slidenum">
              <a:rPr lang="es-419" smtClean="0"/>
              <a:t>2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722993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48BBC-B1DA-477F-8CCB-0C3974592FE4}" type="slidenum">
              <a:rPr lang="es-419" smtClean="0"/>
              <a:t>3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596109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077AD-0509-8049-16E9-39C43DBBF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7115E6-58D7-6B36-0B6A-6B4A14D38C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BC0379-B21B-DCF2-5D99-12524614A0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EE60F-6E03-78A4-4D90-E0D07BDDD8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48BBC-B1DA-477F-8CCB-0C3974592FE4}" type="slidenum">
              <a:rPr lang="es-419" smtClean="0"/>
              <a:t>4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841098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CFF11-0BE7-C45C-29C8-F98F87C53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E83C0D-4EAE-05D4-4C1A-0C2FCF8F2D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79E266-6682-9F4B-3072-608F39A172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B7708-E2F2-8AD0-B2EE-2EDA4563C5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48BBC-B1DA-477F-8CCB-0C3974592FE4}" type="slidenum">
              <a:rPr lang="es-419" smtClean="0"/>
              <a:t>11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504652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5E272-0E0E-2943-B22D-5DE2D7FB9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97DCDE-8FD1-BF29-DE7D-91EDEF7BE7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892CF7-0B69-96D3-94E8-E43C72DC63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98AB1-4F45-A183-13F3-69DF796DA0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48BBC-B1DA-477F-8CCB-0C3974592FE4}" type="slidenum">
              <a:rPr lang="es-419" smtClean="0"/>
              <a:t>12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891100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C6359-8245-2E7E-8D8D-A249D584F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C7EE19-8DDF-741B-6C63-2D6778157F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1B2671-1530-D668-06DF-FC070ADFF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77D6-8A04-4DE1-A03C-047671FA1B3C}" type="datetimeFigureOut">
              <a:rPr lang="es-CL" smtClean="0"/>
              <a:t>05-12-2024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EE24C7-B88B-1B21-0A03-7D3DEA851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79FB79-4D07-FA55-C3EB-D29686552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FB32-8917-4145-82EB-4D6FD1684F1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231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57DCDC-B0C6-3910-9E3D-87BE9942D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033D535-2639-BAE0-A071-6FB1B7B2D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050598-1FBE-03B2-C75B-46BB5F031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77D6-8A04-4DE1-A03C-047671FA1B3C}" type="datetimeFigureOut">
              <a:rPr lang="es-CL" smtClean="0"/>
              <a:t>05-12-2024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A8B2F6-9750-93D4-1884-B18785A4F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FC8327-8583-4030-16BB-FDF743727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FB32-8917-4145-82EB-4D6FD1684F1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6032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F041F8B-53F8-89C8-1F16-CBC9964621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56BEFB-0F77-768A-E688-635964E7F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5101A5-F1A1-57A3-4F28-4F03C975A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77D6-8A04-4DE1-A03C-047671FA1B3C}" type="datetimeFigureOut">
              <a:rPr lang="es-CL" smtClean="0"/>
              <a:t>05-12-2024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885C9E-8870-2CD7-1E29-F40644174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DA86AA-976F-CF7F-3092-AB9542A29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FB32-8917-4145-82EB-4D6FD1684F1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770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44E0B-5FE0-3385-AEBF-8CAE68F99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9A67F-B22D-9BF3-C3A5-300534115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923F1A-65A6-4622-398E-FA1C89A64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77D6-8A04-4DE1-A03C-047671FA1B3C}" type="datetimeFigureOut">
              <a:rPr lang="es-CL" smtClean="0"/>
              <a:t>05-12-2024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85C3EE-E80A-8EC9-7095-D8E51CEFB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3C2DBB-0C08-C977-37CD-617A70CE9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FB32-8917-4145-82EB-4D6FD1684F1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372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CD3050-6643-ECB6-4354-B0AA5A45F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0258D0-8C8D-3D03-214F-BAEEB18A8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64F957-3651-BFEB-ED4D-AF4604413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77D6-8A04-4DE1-A03C-047671FA1B3C}" type="datetimeFigureOut">
              <a:rPr lang="es-CL" smtClean="0"/>
              <a:t>05-12-2024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8B2B76-9D7C-B06A-98CB-EB13CD7AC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3EE887-27BD-DDA3-EAA5-68F395112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FB32-8917-4145-82EB-4D6FD1684F1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3028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973269-2241-6546-EEB4-EB4B04002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5C5350-3D31-2329-6BBE-33EF0FBDC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082D3E-EFBB-CC46-29F2-E1EB45CFA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7EE200-7A92-9546-153A-58180339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77D6-8A04-4DE1-A03C-047671FA1B3C}" type="datetimeFigureOut">
              <a:rPr lang="es-CL" smtClean="0"/>
              <a:t>05-12-2024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0A03E6-6A7A-B36A-512B-54C5AB8CD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505CF9-DAC7-9BA7-F6B9-A3F03FE5A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FB32-8917-4145-82EB-4D6FD1684F1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277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BBE8DF-F68D-CA1C-C923-27DE31403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D0FD36-B749-8E41-AAAE-9D86C80D6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037657-AA25-A384-A88B-B7095E1D8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D91F032-7DE4-E5C6-F1D0-7C1353DD36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178629C-899F-7D9D-5CAF-6E464C46FE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2576ADE-51B3-DC86-E589-D74ACADC8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77D6-8A04-4DE1-A03C-047671FA1B3C}" type="datetimeFigureOut">
              <a:rPr lang="es-CL" smtClean="0"/>
              <a:t>05-12-2024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A83F1FB-D7D1-D29D-075F-A8CC21D35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56DAEE4-EE39-87A4-31E9-9D84B0367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FB32-8917-4145-82EB-4D6FD1684F1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694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57CB33-4D13-BD96-63A7-E5D71AD1A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9EDE477-2159-B54E-7172-7B835AB3E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77D6-8A04-4DE1-A03C-047671FA1B3C}" type="datetimeFigureOut">
              <a:rPr lang="es-CL" smtClean="0"/>
              <a:t>05-12-2024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97BD1E4-5AAD-8224-A779-EFDD95909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531BB12-E0DE-42B8-5BE7-A7E153B72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FB32-8917-4145-82EB-4D6FD1684F1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6390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6E10225-6B26-3869-E0F4-196EBE1E9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77D6-8A04-4DE1-A03C-047671FA1B3C}" type="datetimeFigureOut">
              <a:rPr lang="es-CL" smtClean="0"/>
              <a:t>05-12-2024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A59DFCE-8F68-29AC-FBC2-A919E234B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F89ECD-80B3-0A49-E131-421D24F96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FB32-8917-4145-82EB-4D6FD1684F1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176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9E55C4-F8DD-B28E-6B8B-12381781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E19689-2D37-189A-5CC4-6A3915B2D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5911DA-3FD1-668A-0C0A-318D2CC13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C63320-4F56-5FFE-FF41-7A0165475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77D6-8A04-4DE1-A03C-047671FA1B3C}" type="datetimeFigureOut">
              <a:rPr lang="es-CL" smtClean="0"/>
              <a:t>05-12-2024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0DD345-2B84-48EF-973A-359E99D85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971105-257D-780D-40E0-14F4964E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FB32-8917-4145-82EB-4D6FD1684F1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928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6252D9-B5C4-A29F-AE72-324D0038D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53121C1-9985-98E6-FB5B-A6C510314A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319E6A-DE55-9A25-F9CD-278793F7B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2D4C1E-3356-2328-0827-F2B66E738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C77D6-8A04-4DE1-A03C-047671FA1B3C}" type="datetimeFigureOut">
              <a:rPr lang="es-CL" smtClean="0"/>
              <a:t>05-12-2024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6A5130-563C-A441-D322-52AFF2937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359BE9-9E17-A838-61CD-1D1F8F20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FB32-8917-4145-82EB-4D6FD1684F1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442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22DAEC-174C-C2DC-B712-A4D350FB1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8E5758-0E33-7EAD-4170-58BF99233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02DEFC-F190-ABD1-407D-FF145134E8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BC77D6-8A04-4DE1-A03C-047671FA1B3C}" type="datetimeFigureOut">
              <a:rPr lang="es-CL" smtClean="0"/>
              <a:t>05-12-2024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0BADB6-00C6-B2A0-9846-88849E2EE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40BF29-7E3E-40D8-A75F-1096F971E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9BFB32-8917-4145-82EB-4D6FD1684F1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865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31A4100-6F75-4337-6A32-8DAEB2420AA8}"/>
              </a:ext>
            </a:extLst>
          </p:cNvPr>
          <p:cNvSpPr txBox="1"/>
          <p:nvPr/>
        </p:nvSpPr>
        <p:spPr>
          <a:xfrm>
            <a:off x="2184149" y="302474"/>
            <a:ext cx="715955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Chile. Desafíos para la creación de empleo</a:t>
            </a:r>
            <a:br>
              <a:rPr lang="es-ES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s-ES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Marcela Perticara</a:t>
            </a:r>
            <a:br>
              <a:rPr lang="es-E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Directora Departamento de Economía</a:t>
            </a:r>
            <a:br>
              <a:rPr lang="es-E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Universidad Diego Portales</a:t>
            </a:r>
            <a:endParaRPr lang="es-CL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106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41AC4A-CE24-161C-84C8-A35FF134E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F76660B-C2E6-2864-144E-783370EB3394}"/>
              </a:ext>
            </a:extLst>
          </p:cNvPr>
          <p:cNvSpPr txBox="1"/>
          <p:nvPr/>
        </p:nvSpPr>
        <p:spPr>
          <a:xfrm>
            <a:off x="507222" y="544946"/>
            <a:ext cx="11567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Demanda laboral débil….</a:t>
            </a:r>
            <a:endParaRPr lang="es-CL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835523-12AE-B47B-428E-5BADB5182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444" y="1572751"/>
            <a:ext cx="4671104" cy="48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41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DB8D8E-62B1-8FC2-949B-0F3D7EB3D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BD69623-961A-1FCE-7D09-ACBCF02DDF58}"/>
              </a:ext>
            </a:extLst>
          </p:cNvPr>
          <p:cNvSpPr txBox="1"/>
          <p:nvPr/>
        </p:nvSpPr>
        <p:spPr>
          <a:xfrm>
            <a:off x="513465" y="321315"/>
            <a:ext cx="10860213" cy="109004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CL" sz="4800" b="1" dirty="0">
                <a:latin typeface="Calibri" panose="020F0502020204030204" pitchFamily="34" charset="0"/>
                <a:cs typeface="Calibri" panose="020F0502020204030204" pitchFamily="34" charset="0"/>
              </a:rPr>
              <a:t>Reflexiones finales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C8D794-7D78-8432-9556-A97B8A583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813" y="1772171"/>
            <a:ext cx="10515600" cy="4595053"/>
          </a:xfrm>
        </p:spPr>
        <p:txBody>
          <a:bodyPr>
            <a:normAutofit/>
          </a:bodyPr>
          <a:lstStyle/>
          <a:p>
            <a:r>
              <a:rPr lang="es-E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desempleo sigue siendo persistentemente alto después de la pandemia. ¿Estamos ante un nuevo nivel de desempleo estructural?</a:t>
            </a:r>
          </a:p>
          <a:p>
            <a:r>
              <a:rPr lang="es-419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Bajas tasas de crecimiento del empleo entre grupos más vulnerables, y hay una tendencia preocupante en la evolución del empleo de los más educados en los últimos meses…</a:t>
            </a:r>
          </a:p>
          <a:p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Varias reformas significativas, cuyo el efecto combinado no es trivial de predecir</a:t>
            </a:r>
          </a:p>
          <a:p>
            <a:pPr lvl="1"/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Reducción de la semana laboral</a:t>
            </a:r>
          </a:p>
          <a:p>
            <a:pPr lvl="1"/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Proyecto de ley de reforma de pensiones</a:t>
            </a:r>
          </a:p>
          <a:p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Escenario externo complejo con la subida a Trump al poder.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986107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9C965D-3534-7A03-408B-2B9614736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F6F3212-EA8C-9922-398C-0072076AEF63}"/>
              </a:ext>
            </a:extLst>
          </p:cNvPr>
          <p:cNvSpPr txBox="1"/>
          <p:nvPr/>
        </p:nvSpPr>
        <p:spPr>
          <a:xfrm>
            <a:off x="513465" y="321315"/>
            <a:ext cx="10860213" cy="109004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CL" sz="4800" b="1" dirty="0">
                <a:latin typeface="Calibri" panose="020F0502020204030204" pitchFamily="34" charset="0"/>
                <a:cs typeface="Calibri" panose="020F0502020204030204" pitchFamily="34" charset="0"/>
              </a:rPr>
              <a:t>Reflexiones finales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37F2BA-1359-27B1-FC6E-CE6A89F14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813" y="1411357"/>
            <a:ext cx="10515600" cy="5125328"/>
          </a:xfrm>
        </p:spPr>
        <p:txBody>
          <a:bodyPr>
            <a:normAutofit/>
          </a:bodyPr>
          <a:lstStyle/>
          <a:p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Cambio tecnológico </a:t>
            </a:r>
          </a:p>
          <a:p>
            <a:pPr lvl="1"/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Alto riesgo de automatización (CEP, 2023; OCEC, 2023), para algunos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algunos</a:t>
            </a:r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trabajadores manuales y trabajadores de servicios poco calificados que realizan algunas tareas rutinarias.</a:t>
            </a:r>
          </a:p>
          <a:p>
            <a:pPr lvl="1"/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IA generativa también podría afectar a otro tipo de trabajadores: el 26% y el 38% de los empleos en la región podrían verse influenciados por la IA generativa (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GenAI</a:t>
            </a:r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según la OIT (2024).</a:t>
            </a:r>
          </a:p>
          <a:p>
            <a:pPr lvl="2"/>
            <a:r>
              <a:rPr lang="es-ES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GenAI</a:t>
            </a:r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podría aumentar y transformar los trabajos, no necesariamente automatizarlos por completo.</a:t>
            </a:r>
          </a:p>
          <a:p>
            <a:pPr lvl="2"/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 mujeres, los trabajadores urbanos, las personas más jóvenes y los trabajadores educados en los sectores formales enfrentan mayores riesgos de la automatización de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GenAI</a:t>
            </a:r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pero menos de otras formas de automatización.</a:t>
            </a:r>
          </a:p>
          <a:p>
            <a:pPr lvl="2"/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Pero también es más probable que la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GenAI</a:t>
            </a:r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impulse la productividad de los trabajadores con mayor educación y mayores ingresos. </a:t>
            </a:r>
            <a:endParaRPr lang="es-419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352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48EC83-5192-44A3-E04B-9F6861761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9C9E0F3-04B1-309A-2C81-C16A3C7C0998}"/>
              </a:ext>
            </a:extLst>
          </p:cNvPr>
          <p:cNvSpPr txBox="1"/>
          <p:nvPr/>
        </p:nvSpPr>
        <p:spPr>
          <a:xfrm>
            <a:off x="526473" y="544946"/>
            <a:ext cx="10860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Enfrentamos una economía estancada…</a:t>
            </a:r>
            <a:endParaRPr lang="es-CL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C7A131-3E09-876C-CE42-E742C404A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/>
              <a:t>El mercado laboral chileno se encuentra en una situación de estancamiento.</a:t>
            </a:r>
          </a:p>
          <a:p>
            <a:r>
              <a:rPr lang="es-ES" dirty="0"/>
              <a:t>A pesar de la recuperación de empleos postpandemia, la tasa de desempleo se mantiene alta =&gt; ¿otro nivel de desempleo estructural? </a:t>
            </a:r>
          </a:p>
          <a:p>
            <a:r>
              <a:rPr lang="es-ES" dirty="0"/>
              <a:t>La baja actividad económica y las expectativas de crecimiento limitadas no favorecen la creación de empleo.</a:t>
            </a:r>
          </a:p>
          <a:p>
            <a:r>
              <a:rPr lang="es-ES" dirty="0"/>
              <a:t>Complejo escenario externo por el sesgo proteccionista en USA.</a:t>
            </a:r>
          </a:p>
          <a:p>
            <a:r>
              <a:rPr lang="es-ES" dirty="0"/>
              <a:t>Cambios estructurales en el sector productivo, con alta inversión en nuevas tecnologías, podrían incluso complicar aún más el panorama para ciertos grupos, al menos en el corto y mediano plazo.</a:t>
            </a:r>
            <a:endParaRPr lang="es-419" dirty="0"/>
          </a:p>
          <a:p>
            <a:endParaRPr lang="es-419" dirty="0"/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36065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39C144F-8173-E77A-B81B-9205875A6DAA}"/>
              </a:ext>
            </a:extLst>
          </p:cNvPr>
          <p:cNvSpPr txBox="1"/>
          <p:nvPr/>
        </p:nvSpPr>
        <p:spPr>
          <a:xfrm>
            <a:off x="542422" y="547604"/>
            <a:ext cx="10860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Enfrentamos una economía estancada…</a:t>
            </a:r>
            <a:endParaRPr lang="es-CL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graph with blue and red lines&#10;&#10;Description automatically generated">
            <a:extLst>
              <a:ext uri="{FF2B5EF4-FFF2-40B4-BE49-F238E27FC236}">
                <a16:creationId xmlns:a16="http://schemas.microsoft.com/office/drawing/2014/main" id="{3CFE2CF9-871D-19A5-19C0-C469F00C1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16" y="1479773"/>
            <a:ext cx="7239886" cy="472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86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21EB08-BEC4-F3D5-725F-C6D34C7FF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F7050D4-1693-6399-486A-186792E012C8}"/>
              </a:ext>
            </a:extLst>
          </p:cNvPr>
          <p:cNvSpPr txBox="1"/>
          <p:nvPr/>
        </p:nvSpPr>
        <p:spPr>
          <a:xfrm>
            <a:off x="542422" y="547604"/>
            <a:ext cx="10860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Desempleo aumentó fuertemente…</a:t>
            </a:r>
            <a:endParaRPr lang="es-CL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C5E0C7-B237-B686-5FCB-0159D78DA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997" y="1504850"/>
            <a:ext cx="6822645" cy="486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70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F8B299-EA7B-DA41-66C1-73E79AA40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6454A38-BF13-314B-81C7-829AB84899FA}"/>
              </a:ext>
            </a:extLst>
          </p:cNvPr>
          <p:cNvSpPr txBox="1"/>
          <p:nvPr/>
        </p:nvSpPr>
        <p:spPr>
          <a:xfrm>
            <a:off x="507222" y="544946"/>
            <a:ext cx="11567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Evolución del empleo (1)</a:t>
            </a:r>
            <a:endParaRPr lang="es-CL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235FFD-99AA-28C9-DB2D-1EDA98DB6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682" y="1401708"/>
            <a:ext cx="6941531" cy="49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13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4E7A08-3C7C-7BDE-EA9A-67819E58E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3962476-C34E-2F8A-3E83-E4B15CB4B7C5}"/>
              </a:ext>
            </a:extLst>
          </p:cNvPr>
          <p:cNvSpPr txBox="1"/>
          <p:nvPr/>
        </p:nvSpPr>
        <p:spPr>
          <a:xfrm>
            <a:off x="507222" y="544946"/>
            <a:ext cx="11567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Evolución del empleo (2)</a:t>
            </a:r>
            <a:endParaRPr lang="es-CL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636DD7-2C4A-247C-1D7F-D316AB73B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796" y="1473782"/>
            <a:ext cx="6943617" cy="494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22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267498-663E-7031-2F4F-A28F9A1D7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DAB7473-20B9-2D64-268D-D98F8B97B210}"/>
              </a:ext>
            </a:extLst>
          </p:cNvPr>
          <p:cNvSpPr txBox="1"/>
          <p:nvPr/>
        </p:nvSpPr>
        <p:spPr>
          <a:xfrm>
            <a:off x="507222" y="544946"/>
            <a:ext cx="11567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Evolución del empleo (3)</a:t>
            </a:r>
            <a:endParaRPr lang="es-CL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6EFAB0-3AA0-2ED8-E025-741BC6E04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951" y="1474060"/>
            <a:ext cx="6842523" cy="488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24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FF0417-3B5A-11D9-5284-59E7D207C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66263AA-8E57-6B6E-8309-DC1FD347799C}"/>
              </a:ext>
            </a:extLst>
          </p:cNvPr>
          <p:cNvSpPr txBox="1"/>
          <p:nvPr/>
        </p:nvSpPr>
        <p:spPr>
          <a:xfrm>
            <a:off x="507222" y="544946"/>
            <a:ext cx="11567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Evolución del empleo (4)</a:t>
            </a:r>
            <a:endParaRPr lang="es-CL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22E93C-A3FB-F47E-189E-999721722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958" y="1575599"/>
            <a:ext cx="6677368" cy="479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97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3FE700-804F-9EC6-F661-35C2D1845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7314A07-20B9-ECE1-DD87-50151F34B35E}"/>
              </a:ext>
            </a:extLst>
          </p:cNvPr>
          <p:cNvSpPr txBox="1"/>
          <p:nvPr/>
        </p:nvSpPr>
        <p:spPr>
          <a:xfrm>
            <a:off x="507222" y="544946"/>
            <a:ext cx="11567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latin typeface="Calibri" panose="020F0502020204030204" pitchFamily="34" charset="0"/>
                <a:cs typeface="Calibri" panose="020F0502020204030204" pitchFamily="34" charset="0"/>
              </a:rPr>
              <a:t>Evolución del empleo (5)</a:t>
            </a:r>
            <a:endParaRPr lang="es-CL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378D5D-2F86-F314-DA67-A7C2E7766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472" y="1500088"/>
            <a:ext cx="6772305" cy="480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193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493</Words>
  <Application>Microsoft Office PowerPoint</Application>
  <PresentationFormat>Widescreen</PresentationFormat>
  <Paragraphs>38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Teresa Susana Hernández Maldonado</dc:creator>
  <cp:lastModifiedBy>MARCELA CECILIA PERTICARA</cp:lastModifiedBy>
  <cp:revision>21</cp:revision>
  <dcterms:created xsi:type="dcterms:W3CDTF">2024-11-27T20:37:30Z</dcterms:created>
  <dcterms:modified xsi:type="dcterms:W3CDTF">2024-12-05T15:00:27Z</dcterms:modified>
</cp:coreProperties>
</file>