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76" r:id="rId2"/>
    <p:sldId id="458" r:id="rId3"/>
    <p:sldId id="377" r:id="rId4"/>
    <p:sldId id="384" r:id="rId5"/>
    <p:sldId id="378" r:id="rId6"/>
    <p:sldId id="259" r:id="rId7"/>
    <p:sldId id="459" r:id="rId8"/>
    <p:sldId id="385" r:id="rId9"/>
    <p:sldId id="461" r:id="rId10"/>
    <p:sldId id="460" r:id="rId11"/>
    <p:sldId id="456" r:id="rId12"/>
    <p:sldId id="452" r:id="rId13"/>
    <p:sldId id="381" r:id="rId14"/>
    <p:sldId id="455" r:id="rId15"/>
    <p:sldId id="380" r:id="rId16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3E3A"/>
    <a:srgbClr val="1F14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1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43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4FCCF6-AFD5-4DF5-9D76-174ACEC875C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528C4864-75F5-4EE6-8DAF-82E05F2691AF}">
      <dgm:prSet phldrT="[Texto]" custT="1"/>
      <dgm:spPr/>
      <dgm:t>
        <a:bodyPr/>
        <a:lstStyle/>
        <a:p>
          <a:r>
            <a:rPr lang="es-ES" sz="3000" b="1" dirty="0">
              <a:solidFill>
                <a:schemeClr val="bg1"/>
              </a:solidFill>
            </a:rPr>
            <a:t>Tipología de políticas</a:t>
          </a:r>
          <a:endParaRPr lang="es-AR" sz="3000" dirty="0"/>
        </a:p>
      </dgm:t>
    </dgm:pt>
    <dgm:pt modelId="{08902464-A6DE-423F-863F-7557F3C7BC27}" type="parTrans" cxnId="{6120F885-09AB-4275-A162-36E8934CF44E}">
      <dgm:prSet/>
      <dgm:spPr/>
      <dgm:t>
        <a:bodyPr/>
        <a:lstStyle/>
        <a:p>
          <a:endParaRPr lang="es-AR"/>
        </a:p>
      </dgm:t>
    </dgm:pt>
    <dgm:pt modelId="{436B909C-FDBC-4039-90FB-0CF59BC5DC29}" type="sibTrans" cxnId="{6120F885-09AB-4275-A162-36E8934CF44E}">
      <dgm:prSet/>
      <dgm:spPr/>
      <dgm:t>
        <a:bodyPr/>
        <a:lstStyle/>
        <a:p>
          <a:endParaRPr lang="es-AR"/>
        </a:p>
      </dgm:t>
    </dgm:pt>
    <dgm:pt modelId="{E5AF626F-8D2A-4F74-BA65-235B7EC88525}">
      <dgm:prSet phldrT="[Texto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s-ES" sz="2000" b="0" i="0" dirty="0">
              <a:effectLst/>
            </a:rPr>
            <a:t>Medidas para preservar el empleo formal</a:t>
          </a:r>
          <a:endParaRPr lang="es-AR" sz="2000" dirty="0"/>
        </a:p>
      </dgm:t>
    </dgm:pt>
    <dgm:pt modelId="{23B63CB2-A86E-4AC7-A2A5-F88B1C36307E}" type="parTrans" cxnId="{DA355696-3EDF-4436-A3A4-6824EAD1DFF4}">
      <dgm:prSet/>
      <dgm:spPr/>
      <dgm:t>
        <a:bodyPr/>
        <a:lstStyle/>
        <a:p>
          <a:endParaRPr lang="es-AR"/>
        </a:p>
      </dgm:t>
    </dgm:pt>
    <dgm:pt modelId="{0EA12BB9-88E7-4B84-9B0C-53FF2DDE8937}" type="sibTrans" cxnId="{DA355696-3EDF-4436-A3A4-6824EAD1DFF4}">
      <dgm:prSet/>
      <dgm:spPr/>
      <dgm:t>
        <a:bodyPr/>
        <a:lstStyle/>
        <a:p>
          <a:endParaRPr lang="es-AR"/>
        </a:p>
      </dgm:t>
    </dgm:pt>
    <dgm:pt modelId="{53F8A5EE-FF3D-494B-AA8B-C2A432788D82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ES" sz="2000" b="0" i="0" kern="1200" dirty="0">
              <a:solidFill>
                <a:schemeClr val="tx1"/>
              </a:solidFill>
              <a:effectLst/>
              <a:latin typeface="Calibri" panose="020F0502020204030204"/>
              <a:ea typeface="+mn-ea"/>
              <a:cs typeface="+mn-cs"/>
            </a:rPr>
            <a:t>Subsidios a la nómina salarial</a:t>
          </a:r>
          <a:endParaRPr lang="es-AR" sz="2000" b="0" i="0" kern="1200" dirty="0">
            <a:solidFill>
              <a:schemeClr val="tx1"/>
            </a:solidFill>
            <a:effectLst/>
            <a:latin typeface="Calibri" panose="020F0502020204030204"/>
            <a:ea typeface="+mn-ea"/>
            <a:cs typeface="+mn-cs"/>
          </a:endParaRPr>
        </a:p>
      </dgm:t>
    </dgm:pt>
    <dgm:pt modelId="{88CCCD88-C106-41FF-B50F-B64C383215C6}" type="parTrans" cxnId="{9CED3CDA-B70A-40C8-90B2-0A9232D319D7}">
      <dgm:prSet/>
      <dgm:spPr/>
      <dgm:t>
        <a:bodyPr/>
        <a:lstStyle/>
        <a:p>
          <a:endParaRPr lang="es-AR"/>
        </a:p>
      </dgm:t>
    </dgm:pt>
    <dgm:pt modelId="{8217D0B2-12EA-4C7A-9BE2-F89A90B3AC75}" type="sibTrans" cxnId="{9CED3CDA-B70A-40C8-90B2-0A9232D319D7}">
      <dgm:prSet/>
      <dgm:spPr/>
      <dgm:t>
        <a:bodyPr/>
        <a:lstStyle/>
        <a:p>
          <a:endParaRPr lang="es-AR"/>
        </a:p>
      </dgm:t>
    </dgm:pt>
    <dgm:pt modelId="{49061EC3-A67E-439C-AB18-A462F539D5D2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ES" sz="2000" b="0" i="0" kern="1200" dirty="0">
              <a:solidFill>
                <a:schemeClr val="tx1"/>
              </a:solidFill>
              <a:effectLst/>
              <a:latin typeface="Calibri" panose="020F0502020204030204"/>
              <a:ea typeface="+mn-ea"/>
              <a:cs typeface="+mn-cs"/>
            </a:rPr>
            <a:t>Expansión del seguro de desempleo para cubrir nuevos eventos laborales</a:t>
          </a:r>
          <a:endParaRPr lang="es-AR" sz="2000" b="0" i="0" kern="1200" dirty="0">
            <a:solidFill>
              <a:schemeClr val="tx1"/>
            </a:solidFill>
            <a:effectLst/>
            <a:latin typeface="Calibri" panose="020F0502020204030204"/>
            <a:ea typeface="+mn-ea"/>
            <a:cs typeface="+mn-cs"/>
          </a:endParaRPr>
        </a:p>
      </dgm:t>
    </dgm:pt>
    <dgm:pt modelId="{0E04BC03-64C8-4811-B719-63C886838099}" type="parTrans" cxnId="{1ACB8A49-622D-4929-A2B5-8C9E8FEF5D8A}">
      <dgm:prSet/>
      <dgm:spPr/>
      <dgm:t>
        <a:bodyPr/>
        <a:lstStyle/>
        <a:p>
          <a:endParaRPr lang="es-AR"/>
        </a:p>
      </dgm:t>
    </dgm:pt>
    <dgm:pt modelId="{92ED143A-D6FD-4DEE-A789-623FAC895BF6}" type="sibTrans" cxnId="{1ACB8A49-622D-4929-A2B5-8C9E8FEF5D8A}">
      <dgm:prSet/>
      <dgm:spPr/>
      <dgm:t>
        <a:bodyPr/>
        <a:lstStyle/>
        <a:p>
          <a:endParaRPr lang="es-AR"/>
        </a:p>
      </dgm:t>
    </dgm:pt>
    <dgm:pt modelId="{1553DE3F-3353-4FE1-BEC7-7DCA19F5CC97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ES" sz="2000" b="0" i="0" kern="1200" dirty="0">
              <a:solidFill>
                <a:schemeClr val="tx1"/>
              </a:solidFill>
              <a:effectLst/>
              <a:latin typeface="Calibri" panose="020F0502020204030204"/>
              <a:ea typeface="+mn-ea"/>
              <a:cs typeface="+mn-cs"/>
            </a:rPr>
            <a:t>Medidas adicionales (prohibición de despido,  postergación del pago de aportes)</a:t>
          </a:r>
        </a:p>
      </dgm:t>
    </dgm:pt>
    <dgm:pt modelId="{334ED752-9A71-4B76-BAD0-D67E9E04687D}" type="sibTrans" cxnId="{FD8BF44B-61D0-4E68-B4DD-2F4A3D74E1C0}">
      <dgm:prSet/>
      <dgm:spPr/>
      <dgm:t>
        <a:bodyPr/>
        <a:lstStyle/>
        <a:p>
          <a:endParaRPr lang="es-AR"/>
        </a:p>
      </dgm:t>
    </dgm:pt>
    <dgm:pt modelId="{FD25F233-7451-47C8-9216-CD6AE55FA0E7}" type="parTrans" cxnId="{FD8BF44B-61D0-4E68-B4DD-2F4A3D74E1C0}">
      <dgm:prSet/>
      <dgm:spPr/>
      <dgm:t>
        <a:bodyPr/>
        <a:lstStyle/>
        <a:p>
          <a:endParaRPr lang="es-AR"/>
        </a:p>
      </dgm:t>
    </dgm:pt>
    <dgm:pt modelId="{39CBBFF3-C4D0-4AE6-A7A8-745C26F21589}">
      <dgm:prSet custT="1"/>
      <dgm:spPr>
        <a:solidFill>
          <a:srgbClr val="C00000"/>
        </a:solidFill>
      </dgm:spPr>
      <dgm:t>
        <a:bodyPr/>
        <a:lstStyle/>
        <a:p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Políticas para mitigar la reducción de ingresos de los trabajadores formales</a:t>
          </a:r>
          <a:endParaRPr lang="es-AR" sz="2000" b="0" i="0" kern="1200" dirty="0">
            <a:solidFill>
              <a:prstClr val="white"/>
            </a:solidFill>
            <a:effectLst/>
            <a:latin typeface="Calibri" panose="020F0502020204030204"/>
            <a:ea typeface="+mn-ea"/>
            <a:cs typeface="+mn-cs"/>
          </a:endParaRPr>
        </a:p>
      </dgm:t>
    </dgm:pt>
    <dgm:pt modelId="{78B600DC-F031-439B-BA52-C37038C1B3AE}" type="parTrans" cxnId="{C806CDDB-2CA5-4ABE-BA7D-EC6B41A8C1D8}">
      <dgm:prSet/>
      <dgm:spPr/>
      <dgm:t>
        <a:bodyPr/>
        <a:lstStyle/>
        <a:p>
          <a:endParaRPr lang="es-AR"/>
        </a:p>
      </dgm:t>
    </dgm:pt>
    <dgm:pt modelId="{FD92D01E-B750-4944-9DEB-7F84ED0432B2}" type="sibTrans" cxnId="{C806CDDB-2CA5-4ABE-BA7D-EC6B41A8C1D8}">
      <dgm:prSet/>
      <dgm:spPr/>
      <dgm:t>
        <a:bodyPr/>
        <a:lstStyle/>
        <a:p>
          <a:endParaRPr lang="es-AR"/>
        </a:p>
      </dgm:t>
    </dgm:pt>
    <dgm:pt modelId="{C52A815B-8870-49B8-9E94-CF33E8CAA73F}">
      <dgm:prSet custT="1"/>
      <dgm:spPr>
        <a:solidFill>
          <a:srgbClr val="7030A0"/>
        </a:solidFill>
      </dgm:spPr>
      <dgm:t>
        <a:bodyPr/>
        <a:lstStyle/>
        <a:p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Relajación de las condiciones de elegibilidad del </a:t>
          </a:r>
          <a:r>
            <a:rPr lang="es-ES" sz="2000" b="0" i="0" kern="1200" dirty="0" err="1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seg</a:t>
          </a:r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. desempleo</a:t>
          </a:r>
          <a:endParaRPr lang="es-AR" sz="2000" b="0" i="0" kern="1200" dirty="0">
            <a:solidFill>
              <a:prstClr val="white"/>
            </a:solidFill>
            <a:effectLst/>
            <a:latin typeface="Calibri" panose="020F0502020204030204"/>
            <a:ea typeface="+mn-ea"/>
            <a:cs typeface="+mn-cs"/>
          </a:endParaRPr>
        </a:p>
      </dgm:t>
    </dgm:pt>
    <dgm:pt modelId="{F83FA006-685F-465D-8614-83E57B31A689}" type="parTrans" cxnId="{0A8C40D5-71AD-465C-A1E3-C97A51154A80}">
      <dgm:prSet/>
      <dgm:spPr/>
      <dgm:t>
        <a:bodyPr/>
        <a:lstStyle/>
        <a:p>
          <a:endParaRPr lang="es-AR"/>
        </a:p>
      </dgm:t>
    </dgm:pt>
    <dgm:pt modelId="{DD3A967A-5572-4952-B1C6-DB63343A5C1E}" type="sibTrans" cxnId="{0A8C40D5-71AD-465C-A1E3-C97A51154A80}">
      <dgm:prSet/>
      <dgm:spPr/>
      <dgm:t>
        <a:bodyPr/>
        <a:lstStyle/>
        <a:p>
          <a:endParaRPr lang="es-AR"/>
        </a:p>
      </dgm:t>
    </dgm:pt>
    <dgm:pt modelId="{193C02A4-0001-46F4-949A-76ED71C6C10C}">
      <dgm:prSet custT="1"/>
      <dgm:spPr>
        <a:solidFill>
          <a:schemeClr val="accent6"/>
        </a:solidFill>
      </dgm:spPr>
      <dgm:t>
        <a:bodyPr/>
        <a:lstStyle/>
        <a:p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Transferencias a trabajadores </a:t>
          </a:r>
          <a:r>
            <a:rPr lang="es-ES" sz="2000" b="0" i="0" kern="1200" dirty="0" err="1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infor</a:t>
          </a:r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. / hogares de bajos ingresos </a:t>
          </a:r>
        </a:p>
      </dgm:t>
    </dgm:pt>
    <dgm:pt modelId="{268E91A2-5952-4B97-9D4C-8F677B761121}" type="parTrans" cxnId="{FB11A71B-1985-471C-8FE6-5D11C6CEDB11}">
      <dgm:prSet/>
      <dgm:spPr/>
      <dgm:t>
        <a:bodyPr/>
        <a:lstStyle/>
        <a:p>
          <a:endParaRPr lang="es-AR"/>
        </a:p>
      </dgm:t>
    </dgm:pt>
    <dgm:pt modelId="{CD6FEF88-965E-4FD9-9663-92B891A4BB53}" type="sibTrans" cxnId="{FB11A71B-1985-471C-8FE6-5D11C6CEDB11}">
      <dgm:prSet/>
      <dgm:spPr/>
      <dgm:t>
        <a:bodyPr/>
        <a:lstStyle/>
        <a:p>
          <a:endParaRPr lang="es-AR"/>
        </a:p>
      </dgm:t>
    </dgm:pt>
    <dgm:pt modelId="{2A809CD5-CDD1-4B14-AAF4-FEAF87020948}" type="pres">
      <dgm:prSet presAssocID="{854FCCF6-AFD5-4DF5-9D76-174ACEC875C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0AA059F-452A-49BE-9AC3-3A66B952A36E}" type="pres">
      <dgm:prSet presAssocID="{528C4864-75F5-4EE6-8DAF-82E05F2691AF}" presName="hierRoot1" presStyleCnt="0">
        <dgm:presLayoutVars>
          <dgm:hierBranch val="init"/>
        </dgm:presLayoutVars>
      </dgm:prSet>
      <dgm:spPr/>
    </dgm:pt>
    <dgm:pt modelId="{BB80025A-0428-4B25-A204-B4A13577671B}" type="pres">
      <dgm:prSet presAssocID="{528C4864-75F5-4EE6-8DAF-82E05F2691AF}" presName="rootComposite1" presStyleCnt="0"/>
      <dgm:spPr/>
    </dgm:pt>
    <dgm:pt modelId="{E7D18F61-11F8-4268-9820-ED060CA5E0F2}" type="pres">
      <dgm:prSet presAssocID="{528C4864-75F5-4EE6-8DAF-82E05F2691AF}" presName="rootText1" presStyleLbl="node0" presStyleIdx="0" presStyleCnt="1" custScaleX="206603" custScaleY="129182">
        <dgm:presLayoutVars>
          <dgm:chPref val="3"/>
        </dgm:presLayoutVars>
      </dgm:prSet>
      <dgm:spPr/>
    </dgm:pt>
    <dgm:pt modelId="{B6B66444-7F9F-42B1-8401-999DB575917A}" type="pres">
      <dgm:prSet presAssocID="{528C4864-75F5-4EE6-8DAF-82E05F2691AF}" presName="rootConnector1" presStyleLbl="node1" presStyleIdx="0" presStyleCnt="0"/>
      <dgm:spPr/>
    </dgm:pt>
    <dgm:pt modelId="{9B727E8D-0289-41BA-BCBC-A3CC5E48E7F4}" type="pres">
      <dgm:prSet presAssocID="{528C4864-75F5-4EE6-8DAF-82E05F2691AF}" presName="hierChild2" presStyleCnt="0"/>
      <dgm:spPr/>
    </dgm:pt>
    <dgm:pt modelId="{DE1058A4-F763-4287-9117-4DF696BFD326}" type="pres">
      <dgm:prSet presAssocID="{23B63CB2-A86E-4AC7-A2A5-F88B1C36307E}" presName="Name37" presStyleLbl="parChTrans1D2" presStyleIdx="0" presStyleCnt="4"/>
      <dgm:spPr/>
    </dgm:pt>
    <dgm:pt modelId="{7F702402-6EBB-45DC-B845-D43D33E172B0}" type="pres">
      <dgm:prSet presAssocID="{E5AF626F-8D2A-4F74-BA65-235B7EC88525}" presName="hierRoot2" presStyleCnt="0">
        <dgm:presLayoutVars>
          <dgm:hierBranch val="init"/>
        </dgm:presLayoutVars>
      </dgm:prSet>
      <dgm:spPr/>
    </dgm:pt>
    <dgm:pt modelId="{223D32AA-2470-4E73-B701-D6E38B46FDCF}" type="pres">
      <dgm:prSet presAssocID="{E5AF626F-8D2A-4F74-BA65-235B7EC88525}" presName="rootComposite" presStyleCnt="0"/>
      <dgm:spPr/>
    </dgm:pt>
    <dgm:pt modelId="{EFAEA1A4-F082-44F6-98EF-A79471E79C55}" type="pres">
      <dgm:prSet presAssocID="{E5AF626F-8D2A-4F74-BA65-235B7EC88525}" presName="rootText" presStyleLbl="node2" presStyleIdx="0" presStyleCnt="4" custScaleX="152446" custScaleY="135778">
        <dgm:presLayoutVars>
          <dgm:chPref val="3"/>
        </dgm:presLayoutVars>
      </dgm:prSet>
      <dgm:spPr/>
    </dgm:pt>
    <dgm:pt modelId="{B428F77B-ACC8-421A-AF56-9D5201ECFFD5}" type="pres">
      <dgm:prSet presAssocID="{E5AF626F-8D2A-4F74-BA65-235B7EC88525}" presName="rootConnector" presStyleLbl="node2" presStyleIdx="0" presStyleCnt="4"/>
      <dgm:spPr/>
    </dgm:pt>
    <dgm:pt modelId="{BF980418-4CED-406C-B349-3E2063A7D4B5}" type="pres">
      <dgm:prSet presAssocID="{E5AF626F-8D2A-4F74-BA65-235B7EC88525}" presName="hierChild4" presStyleCnt="0"/>
      <dgm:spPr/>
    </dgm:pt>
    <dgm:pt modelId="{3F4F061D-6E3A-4B49-A4E4-FCB5E982FC75}" type="pres">
      <dgm:prSet presAssocID="{88CCCD88-C106-41FF-B50F-B64C383215C6}" presName="Name37" presStyleLbl="parChTrans1D3" presStyleIdx="0" presStyleCnt="3"/>
      <dgm:spPr/>
    </dgm:pt>
    <dgm:pt modelId="{6DC6C58D-178E-474A-B26C-ED3D972463F7}" type="pres">
      <dgm:prSet presAssocID="{53F8A5EE-FF3D-494B-AA8B-C2A432788D82}" presName="hierRoot2" presStyleCnt="0">
        <dgm:presLayoutVars>
          <dgm:hierBranch val="init"/>
        </dgm:presLayoutVars>
      </dgm:prSet>
      <dgm:spPr/>
    </dgm:pt>
    <dgm:pt modelId="{B90535AE-50C9-4BA0-ADF4-AD5A97338829}" type="pres">
      <dgm:prSet presAssocID="{53F8A5EE-FF3D-494B-AA8B-C2A432788D82}" presName="rootComposite" presStyleCnt="0"/>
      <dgm:spPr/>
    </dgm:pt>
    <dgm:pt modelId="{4041F7B5-A436-4129-90AB-695DDCB0AB8C}" type="pres">
      <dgm:prSet presAssocID="{53F8A5EE-FF3D-494B-AA8B-C2A432788D82}" presName="rootText" presStyleLbl="node3" presStyleIdx="0" presStyleCnt="3" custScaleX="187423">
        <dgm:presLayoutVars>
          <dgm:chPref val="3"/>
        </dgm:presLayoutVars>
      </dgm:prSet>
      <dgm:spPr/>
    </dgm:pt>
    <dgm:pt modelId="{B9D0A316-A8EC-473E-ABAE-9E54B086F2E0}" type="pres">
      <dgm:prSet presAssocID="{53F8A5EE-FF3D-494B-AA8B-C2A432788D82}" presName="rootConnector" presStyleLbl="node3" presStyleIdx="0" presStyleCnt="3"/>
      <dgm:spPr/>
    </dgm:pt>
    <dgm:pt modelId="{2BAAEFE4-5109-44AC-B460-76176285A13F}" type="pres">
      <dgm:prSet presAssocID="{53F8A5EE-FF3D-494B-AA8B-C2A432788D82}" presName="hierChild4" presStyleCnt="0"/>
      <dgm:spPr/>
    </dgm:pt>
    <dgm:pt modelId="{C66BE7C5-3D01-42E6-ACA0-7EDB279061B6}" type="pres">
      <dgm:prSet presAssocID="{53F8A5EE-FF3D-494B-AA8B-C2A432788D82}" presName="hierChild5" presStyleCnt="0"/>
      <dgm:spPr/>
    </dgm:pt>
    <dgm:pt modelId="{ABEC87AB-E60B-476F-B46F-0E3685366110}" type="pres">
      <dgm:prSet presAssocID="{0E04BC03-64C8-4811-B719-63C886838099}" presName="Name37" presStyleLbl="parChTrans1D3" presStyleIdx="1" presStyleCnt="3"/>
      <dgm:spPr/>
    </dgm:pt>
    <dgm:pt modelId="{ADB513FB-CA4B-4703-91E7-D552AA3A12FA}" type="pres">
      <dgm:prSet presAssocID="{49061EC3-A67E-439C-AB18-A462F539D5D2}" presName="hierRoot2" presStyleCnt="0">
        <dgm:presLayoutVars>
          <dgm:hierBranch val="init"/>
        </dgm:presLayoutVars>
      </dgm:prSet>
      <dgm:spPr/>
    </dgm:pt>
    <dgm:pt modelId="{748FB229-0D7A-4D3E-BE28-AF0BF55F783A}" type="pres">
      <dgm:prSet presAssocID="{49061EC3-A67E-439C-AB18-A462F539D5D2}" presName="rootComposite" presStyleCnt="0"/>
      <dgm:spPr/>
    </dgm:pt>
    <dgm:pt modelId="{21D0578F-A468-45C4-B613-EA6EF84D615F}" type="pres">
      <dgm:prSet presAssocID="{49061EC3-A67E-439C-AB18-A462F539D5D2}" presName="rootText" presStyleLbl="node3" presStyleIdx="1" presStyleCnt="3" custScaleX="229457" custScaleY="123925">
        <dgm:presLayoutVars>
          <dgm:chPref val="3"/>
        </dgm:presLayoutVars>
      </dgm:prSet>
      <dgm:spPr/>
    </dgm:pt>
    <dgm:pt modelId="{2889F682-5CB8-4090-9122-5B45D2B44669}" type="pres">
      <dgm:prSet presAssocID="{49061EC3-A67E-439C-AB18-A462F539D5D2}" presName="rootConnector" presStyleLbl="node3" presStyleIdx="1" presStyleCnt="3"/>
      <dgm:spPr/>
    </dgm:pt>
    <dgm:pt modelId="{30992908-DFE5-40A6-85B2-2EE99C9734E8}" type="pres">
      <dgm:prSet presAssocID="{49061EC3-A67E-439C-AB18-A462F539D5D2}" presName="hierChild4" presStyleCnt="0"/>
      <dgm:spPr/>
    </dgm:pt>
    <dgm:pt modelId="{4CE6BC63-87E5-4077-AAC4-61739753BC41}" type="pres">
      <dgm:prSet presAssocID="{49061EC3-A67E-439C-AB18-A462F539D5D2}" presName="hierChild5" presStyleCnt="0"/>
      <dgm:spPr/>
    </dgm:pt>
    <dgm:pt modelId="{1255B1A6-EF3A-41EF-ABD9-DC1010EBFFA6}" type="pres">
      <dgm:prSet presAssocID="{FD25F233-7451-47C8-9216-CD6AE55FA0E7}" presName="Name37" presStyleLbl="parChTrans1D3" presStyleIdx="2" presStyleCnt="3"/>
      <dgm:spPr/>
    </dgm:pt>
    <dgm:pt modelId="{CA50DA9B-4A71-4AC1-9E4A-118160799D6B}" type="pres">
      <dgm:prSet presAssocID="{1553DE3F-3353-4FE1-BEC7-7DCA19F5CC97}" presName="hierRoot2" presStyleCnt="0">
        <dgm:presLayoutVars>
          <dgm:hierBranch val="init"/>
        </dgm:presLayoutVars>
      </dgm:prSet>
      <dgm:spPr/>
    </dgm:pt>
    <dgm:pt modelId="{764097B2-0B83-4BD3-9BE0-06D72BCF1C31}" type="pres">
      <dgm:prSet presAssocID="{1553DE3F-3353-4FE1-BEC7-7DCA19F5CC97}" presName="rootComposite" presStyleCnt="0"/>
      <dgm:spPr/>
    </dgm:pt>
    <dgm:pt modelId="{0715C8A4-4AA2-4706-90D2-FCAD051C692B}" type="pres">
      <dgm:prSet presAssocID="{1553DE3F-3353-4FE1-BEC7-7DCA19F5CC97}" presName="rootText" presStyleLbl="node3" presStyleIdx="2" presStyleCnt="3" custScaleX="269722" custScaleY="123928">
        <dgm:presLayoutVars>
          <dgm:chPref val="3"/>
        </dgm:presLayoutVars>
      </dgm:prSet>
      <dgm:spPr/>
    </dgm:pt>
    <dgm:pt modelId="{3E29DE97-B633-46D4-A88E-780511F255EE}" type="pres">
      <dgm:prSet presAssocID="{1553DE3F-3353-4FE1-BEC7-7DCA19F5CC97}" presName="rootConnector" presStyleLbl="node3" presStyleIdx="2" presStyleCnt="3"/>
      <dgm:spPr/>
    </dgm:pt>
    <dgm:pt modelId="{AF88C8F2-2894-4B5C-92B1-30B77F43139C}" type="pres">
      <dgm:prSet presAssocID="{1553DE3F-3353-4FE1-BEC7-7DCA19F5CC97}" presName="hierChild4" presStyleCnt="0"/>
      <dgm:spPr/>
    </dgm:pt>
    <dgm:pt modelId="{1BCD1782-4B62-4C4B-B58C-C7166740F2C3}" type="pres">
      <dgm:prSet presAssocID="{1553DE3F-3353-4FE1-BEC7-7DCA19F5CC97}" presName="hierChild5" presStyleCnt="0"/>
      <dgm:spPr/>
    </dgm:pt>
    <dgm:pt modelId="{87F6FE0E-7E08-4B58-82C0-75941A786103}" type="pres">
      <dgm:prSet presAssocID="{E5AF626F-8D2A-4F74-BA65-235B7EC88525}" presName="hierChild5" presStyleCnt="0"/>
      <dgm:spPr/>
    </dgm:pt>
    <dgm:pt modelId="{867F8874-AED0-4D58-9F13-277A54BC0327}" type="pres">
      <dgm:prSet presAssocID="{78B600DC-F031-439B-BA52-C37038C1B3AE}" presName="Name37" presStyleLbl="parChTrans1D2" presStyleIdx="1" presStyleCnt="4"/>
      <dgm:spPr/>
    </dgm:pt>
    <dgm:pt modelId="{8B693C8D-CE1D-4907-819D-E254118439DD}" type="pres">
      <dgm:prSet presAssocID="{39CBBFF3-C4D0-4AE6-A7A8-745C26F21589}" presName="hierRoot2" presStyleCnt="0">
        <dgm:presLayoutVars>
          <dgm:hierBranch val="init"/>
        </dgm:presLayoutVars>
      </dgm:prSet>
      <dgm:spPr/>
    </dgm:pt>
    <dgm:pt modelId="{233E2E67-D013-4431-83C3-FD2066412254}" type="pres">
      <dgm:prSet presAssocID="{39CBBFF3-C4D0-4AE6-A7A8-745C26F21589}" presName="rootComposite" presStyleCnt="0"/>
      <dgm:spPr/>
    </dgm:pt>
    <dgm:pt modelId="{6FC70566-3FBC-471F-9D15-35FB5FA171AD}" type="pres">
      <dgm:prSet presAssocID="{39CBBFF3-C4D0-4AE6-A7A8-745C26F21589}" presName="rootText" presStyleLbl="node2" presStyleIdx="1" presStyleCnt="4" custScaleX="174580" custScaleY="132463" custLinFactNeighborX="2239" custLinFactNeighborY="2240">
        <dgm:presLayoutVars>
          <dgm:chPref val="3"/>
        </dgm:presLayoutVars>
      </dgm:prSet>
      <dgm:spPr/>
    </dgm:pt>
    <dgm:pt modelId="{7793FF31-837B-48DA-8066-E0242E484090}" type="pres">
      <dgm:prSet presAssocID="{39CBBFF3-C4D0-4AE6-A7A8-745C26F21589}" presName="rootConnector" presStyleLbl="node2" presStyleIdx="1" presStyleCnt="4"/>
      <dgm:spPr/>
    </dgm:pt>
    <dgm:pt modelId="{599BF1A9-9428-420F-800D-65FE140284A4}" type="pres">
      <dgm:prSet presAssocID="{39CBBFF3-C4D0-4AE6-A7A8-745C26F21589}" presName="hierChild4" presStyleCnt="0"/>
      <dgm:spPr/>
    </dgm:pt>
    <dgm:pt modelId="{B944228D-A58E-4D2D-BFCE-257BD0026999}" type="pres">
      <dgm:prSet presAssocID="{39CBBFF3-C4D0-4AE6-A7A8-745C26F21589}" presName="hierChild5" presStyleCnt="0"/>
      <dgm:spPr/>
    </dgm:pt>
    <dgm:pt modelId="{F55E869D-DD3E-4FAB-9F8A-4DC7A911798B}" type="pres">
      <dgm:prSet presAssocID="{F83FA006-685F-465D-8614-83E57B31A689}" presName="Name37" presStyleLbl="parChTrans1D2" presStyleIdx="2" presStyleCnt="4"/>
      <dgm:spPr/>
    </dgm:pt>
    <dgm:pt modelId="{7C79CA8B-7608-4524-BBFF-8FC5812A1D1D}" type="pres">
      <dgm:prSet presAssocID="{C52A815B-8870-49B8-9E94-CF33E8CAA73F}" presName="hierRoot2" presStyleCnt="0">
        <dgm:presLayoutVars>
          <dgm:hierBranch val="init"/>
        </dgm:presLayoutVars>
      </dgm:prSet>
      <dgm:spPr/>
    </dgm:pt>
    <dgm:pt modelId="{34759E22-8B04-4880-BEDA-2B26E30CC425}" type="pres">
      <dgm:prSet presAssocID="{C52A815B-8870-49B8-9E94-CF33E8CAA73F}" presName="rootComposite" presStyleCnt="0"/>
      <dgm:spPr/>
    </dgm:pt>
    <dgm:pt modelId="{EF91C1FD-3CA7-43C7-AB30-DA5882C642B3}" type="pres">
      <dgm:prSet presAssocID="{C52A815B-8870-49B8-9E94-CF33E8CAA73F}" presName="rootText" presStyleLbl="node2" presStyleIdx="2" presStyleCnt="4" custScaleX="185644" custScaleY="139469" custLinFactNeighborX="-1680" custLinFactNeighborY="-5599">
        <dgm:presLayoutVars>
          <dgm:chPref val="3"/>
        </dgm:presLayoutVars>
      </dgm:prSet>
      <dgm:spPr/>
    </dgm:pt>
    <dgm:pt modelId="{6D01C038-A40A-42F1-B3C4-4FB120F6AC38}" type="pres">
      <dgm:prSet presAssocID="{C52A815B-8870-49B8-9E94-CF33E8CAA73F}" presName="rootConnector" presStyleLbl="node2" presStyleIdx="2" presStyleCnt="4"/>
      <dgm:spPr/>
    </dgm:pt>
    <dgm:pt modelId="{35ED7D46-B1A2-4153-BBF6-C99F5FDE8D99}" type="pres">
      <dgm:prSet presAssocID="{C52A815B-8870-49B8-9E94-CF33E8CAA73F}" presName="hierChild4" presStyleCnt="0"/>
      <dgm:spPr/>
    </dgm:pt>
    <dgm:pt modelId="{7CEE0CD0-84DB-4263-BEB0-0EB5717D8564}" type="pres">
      <dgm:prSet presAssocID="{C52A815B-8870-49B8-9E94-CF33E8CAA73F}" presName="hierChild5" presStyleCnt="0"/>
      <dgm:spPr/>
    </dgm:pt>
    <dgm:pt modelId="{BEA52B78-A639-4C08-AEC0-26944890851B}" type="pres">
      <dgm:prSet presAssocID="{268E91A2-5952-4B97-9D4C-8F677B761121}" presName="Name37" presStyleLbl="parChTrans1D2" presStyleIdx="3" presStyleCnt="4"/>
      <dgm:spPr/>
    </dgm:pt>
    <dgm:pt modelId="{16BB6B55-58BC-428D-BF7F-699174C5258B}" type="pres">
      <dgm:prSet presAssocID="{193C02A4-0001-46F4-949A-76ED71C6C10C}" presName="hierRoot2" presStyleCnt="0">
        <dgm:presLayoutVars>
          <dgm:hierBranch val="init"/>
        </dgm:presLayoutVars>
      </dgm:prSet>
      <dgm:spPr/>
    </dgm:pt>
    <dgm:pt modelId="{9CC007BC-6755-4B35-A486-9207B08E0773}" type="pres">
      <dgm:prSet presAssocID="{193C02A4-0001-46F4-949A-76ED71C6C10C}" presName="rootComposite" presStyleCnt="0"/>
      <dgm:spPr/>
    </dgm:pt>
    <dgm:pt modelId="{682F171B-0787-4A6B-BF09-855D6E9BBFB7}" type="pres">
      <dgm:prSet presAssocID="{193C02A4-0001-46F4-949A-76ED71C6C10C}" presName="rootText" presStyleLbl="node2" presStyleIdx="3" presStyleCnt="4" custScaleX="150509" custScaleY="135963">
        <dgm:presLayoutVars>
          <dgm:chPref val="3"/>
        </dgm:presLayoutVars>
      </dgm:prSet>
      <dgm:spPr/>
    </dgm:pt>
    <dgm:pt modelId="{275DECBA-2D2F-42C5-9716-F8B093E02577}" type="pres">
      <dgm:prSet presAssocID="{193C02A4-0001-46F4-949A-76ED71C6C10C}" presName="rootConnector" presStyleLbl="node2" presStyleIdx="3" presStyleCnt="4"/>
      <dgm:spPr/>
    </dgm:pt>
    <dgm:pt modelId="{CB147F24-4427-473C-8C14-1040B061E17A}" type="pres">
      <dgm:prSet presAssocID="{193C02A4-0001-46F4-949A-76ED71C6C10C}" presName="hierChild4" presStyleCnt="0"/>
      <dgm:spPr/>
    </dgm:pt>
    <dgm:pt modelId="{068DC3CC-A5DB-4241-91AD-285B89195361}" type="pres">
      <dgm:prSet presAssocID="{193C02A4-0001-46F4-949A-76ED71C6C10C}" presName="hierChild5" presStyleCnt="0"/>
      <dgm:spPr/>
    </dgm:pt>
    <dgm:pt modelId="{FAF8EE32-3EDC-4AAA-96A3-602F1A786727}" type="pres">
      <dgm:prSet presAssocID="{528C4864-75F5-4EE6-8DAF-82E05F2691AF}" presName="hierChild3" presStyleCnt="0"/>
      <dgm:spPr/>
    </dgm:pt>
  </dgm:ptLst>
  <dgm:cxnLst>
    <dgm:cxn modelId="{B6664A00-2E5C-49BE-BE78-E3E103202DEB}" type="presOf" srcId="{88CCCD88-C106-41FF-B50F-B64C383215C6}" destId="{3F4F061D-6E3A-4B49-A4E4-FCB5E982FC75}" srcOrd="0" destOrd="0" presId="urn:microsoft.com/office/officeart/2005/8/layout/orgChart1"/>
    <dgm:cxn modelId="{FB11A71B-1985-471C-8FE6-5D11C6CEDB11}" srcId="{528C4864-75F5-4EE6-8DAF-82E05F2691AF}" destId="{193C02A4-0001-46F4-949A-76ED71C6C10C}" srcOrd="3" destOrd="0" parTransId="{268E91A2-5952-4B97-9D4C-8F677B761121}" sibTransId="{CD6FEF88-965E-4FD9-9663-92B891A4BB53}"/>
    <dgm:cxn modelId="{2A9C1C1C-E02E-444D-B095-1DB3D0201DF9}" type="presOf" srcId="{193C02A4-0001-46F4-949A-76ED71C6C10C}" destId="{275DECBA-2D2F-42C5-9716-F8B093E02577}" srcOrd="1" destOrd="0" presId="urn:microsoft.com/office/officeart/2005/8/layout/orgChart1"/>
    <dgm:cxn modelId="{D0956A30-D906-4E79-9CCF-5F74F6AF1B7B}" type="presOf" srcId="{528C4864-75F5-4EE6-8DAF-82E05F2691AF}" destId="{B6B66444-7F9F-42B1-8401-999DB575917A}" srcOrd="1" destOrd="0" presId="urn:microsoft.com/office/officeart/2005/8/layout/orgChart1"/>
    <dgm:cxn modelId="{F19A4F37-2EB1-403A-BEAF-829DAF7679EA}" type="presOf" srcId="{0E04BC03-64C8-4811-B719-63C886838099}" destId="{ABEC87AB-E60B-476F-B46F-0E3685366110}" srcOrd="0" destOrd="0" presId="urn:microsoft.com/office/officeart/2005/8/layout/orgChart1"/>
    <dgm:cxn modelId="{F53B7343-C8ED-4C78-A4B2-8C6A2CE6D261}" type="presOf" srcId="{39CBBFF3-C4D0-4AE6-A7A8-745C26F21589}" destId="{6FC70566-3FBC-471F-9D15-35FB5FA171AD}" srcOrd="0" destOrd="0" presId="urn:microsoft.com/office/officeart/2005/8/layout/orgChart1"/>
    <dgm:cxn modelId="{1ACB8A49-622D-4929-A2B5-8C9E8FEF5D8A}" srcId="{E5AF626F-8D2A-4F74-BA65-235B7EC88525}" destId="{49061EC3-A67E-439C-AB18-A462F539D5D2}" srcOrd="1" destOrd="0" parTransId="{0E04BC03-64C8-4811-B719-63C886838099}" sibTransId="{92ED143A-D6FD-4DEE-A789-623FAC895BF6}"/>
    <dgm:cxn modelId="{FD8BF44B-61D0-4E68-B4DD-2F4A3D74E1C0}" srcId="{E5AF626F-8D2A-4F74-BA65-235B7EC88525}" destId="{1553DE3F-3353-4FE1-BEC7-7DCA19F5CC97}" srcOrd="2" destOrd="0" parTransId="{FD25F233-7451-47C8-9216-CD6AE55FA0E7}" sibTransId="{334ED752-9A71-4B76-BAD0-D67E9E04687D}"/>
    <dgm:cxn modelId="{B8335C55-C622-4348-90FF-72602410EB8D}" type="presOf" srcId="{E5AF626F-8D2A-4F74-BA65-235B7EC88525}" destId="{EFAEA1A4-F082-44F6-98EF-A79471E79C55}" srcOrd="0" destOrd="0" presId="urn:microsoft.com/office/officeart/2005/8/layout/orgChart1"/>
    <dgm:cxn modelId="{95F7BD55-E98E-4901-ABE3-5F52567890C0}" type="presOf" srcId="{F83FA006-685F-465D-8614-83E57B31A689}" destId="{F55E869D-DD3E-4FAB-9F8A-4DC7A911798B}" srcOrd="0" destOrd="0" presId="urn:microsoft.com/office/officeart/2005/8/layout/orgChart1"/>
    <dgm:cxn modelId="{BA847A56-B96A-4DF6-863B-8FD5953D5FCD}" type="presOf" srcId="{1553DE3F-3353-4FE1-BEC7-7DCA19F5CC97}" destId="{3E29DE97-B633-46D4-A88E-780511F255EE}" srcOrd="1" destOrd="0" presId="urn:microsoft.com/office/officeart/2005/8/layout/orgChart1"/>
    <dgm:cxn modelId="{A5EC405E-EA0D-48F4-8714-7FCF2A41EE5E}" type="presOf" srcId="{49061EC3-A67E-439C-AB18-A462F539D5D2}" destId="{2889F682-5CB8-4090-9122-5B45D2B44669}" srcOrd="1" destOrd="0" presId="urn:microsoft.com/office/officeart/2005/8/layout/orgChart1"/>
    <dgm:cxn modelId="{4862C861-ED63-408E-B4A9-01A74C922F3D}" type="presOf" srcId="{FD25F233-7451-47C8-9216-CD6AE55FA0E7}" destId="{1255B1A6-EF3A-41EF-ABD9-DC1010EBFFA6}" srcOrd="0" destOrd="0" presId="urn:microsoft.com/office/officeart/2005/8/layout/orgChart1"/>
    <dgm:cxn modelId="{081A7B6F-A1EC-4A1F-BD73-7EA987FE8E3C}" type="presOf" srcId="{1553DE3F-3353-4FE1-BEC7-7DCA19F5CC97}" destId="{0715C8A4-4AA2-4706-90D2-FCAD051C692B}" srcOrd="0" destOrd="0" presId="urn:microsoft.com/office/officeart/2005/8/layout/orgChart1"/>
    <dgm:cxn modelId="{AA4B3E75-A649-4A60-93C5-207FE3AB53B2}" type="presOf" srcId="{39CBBFF3-C4D0-4AE6-A7A8-745C26F21589}" destId="{7793FF31-837B-48DA-8066-E0242E484090}" srcOrd="1" destOrd="0" presId="urn:microsoft.com/office/officeart/2005/8/layout/orgChart1"/>
    <dgm:cxn modelId="{1CAABB77-A469-45D2-BE2A-8BE6FB8C87A3}" type="presOf" srcId="{854FCCF6-AFD5-4DF5-9D76-174ACEC875CB}" destId="{2A809CD5-CDD1-4B14-AAF4-FEAF87020948}" srcOrd="0" destOrd="0" presId="urn:microsoft.com/office/officeart/2005/8/layout/orgChart1"/>
    <dgm:cxn modelId="{F9581382-09CD-4759-95AC-081E0FAD2530}" type="presOf" srcId="{23B63CB2-A86E-4AC7-A2A5-F88B1C36307E}" destId="{DE1058A4-F763-4287-9117-4DF696BFD326}" srcOrd="0" destOrd="0" presId="urn:microsoft.com/office/officeart/2005/8/layout/orgChart1"/>
    <dgm:cxn modelId="{6120F885-09AB-4275-A162-36E8934CF44E}" srcId="{854FCCF6-AFD5-4DF5-9D76-174ACEC875CB}" destId="{528C4864-75F5-4EE6-8DAF-82E05F2691AF}" srcOrd="0" destOrd="0" parTransId="{08902464-A6DE-423F-863F-7557F3C7BC27}" sibTransId="{436B909C-FDBC-4039-90FB-0CF59BC5DC29}"/>
    <dgm:cxn modelId="{0CEFDE86-FA49-46FF-830F-1790331689D8}" type="presOf" srcId="{193C02A4-0001-46F4-949A-76ED71C6C10C}" destId="{682F171B-0787-4A6B-BF09-855D6E9BBFB7}" srcOrd="0" destOrd="0" presId="urn:microsoft.com/office/officeart/2005/8/layout/orgChart1"/>
    <dgm:cxn modelId="{DA355696-3EDF-4436-A3A4-6824EAD1DFF4}" srcId="{528C4864-75F5-4EE6-8DAF-82E05F2691AF}" destId="{E5AF626F-8D2A-4F74-BA65-235B7EC88525}" srcOrd="0" destOrd="0" parTransId="{23B63CB2-A86E-4AC7-A2A5-F88B1C36307E}" sibTransId="{0EA12BB9-88E7-4B84-9B0C-53FF2DDE8937}"/>
    <dgm:cxn modelId="{1690BB96-4648-4C73-B1B9-8B2C906B8731}" type="presOf" srcId="{C52A815B-8870-49B8-9E94-CF33E8CAA73F}" destId="{6D01C038-A40A-42F1-B3C4-4FB120F6AC38}" srcOrd="1" destOrd="0" presId="urn:microsoft.com/office/officeart/2005/8/layout/orgChart1"/>
    <dgm:cxn modelId="{E1D04197-E953-4438-A93E-14B7975F503C}" type="presOf" srcId="{528C4864-75F5-4EE6-8DAF-82E05F2691AF}" destId="{E7D18F61-11F8-4268-9820-ED060CA5E0F2}" srcOrd="0" destOrd="0" presId="urn:microsoft.com/office/officeart/2005/8/layout/orgChart1"/>
    <dgm:cxn modelId="{B717EAA4-B05A-4A3F-A83D-9791A24DFB5A}" type="presOf" srcId="{E5AF626F-8D2A-4F74-BA65-235B7EC88525}" destId="{B428F77B-ACC8-421A-AF56-9D5201ECFFD5}" srcOrd="1" destOrd="0" presId="urn:microsoft.com/office/officeart/2005/8/layout/orgChart1"/>
    <dgm:cxn modelId="{B4F4D8AF-0D94-4001-A037-9A1A3722A5BB}" type="presOf" srcId="{53F8A5EE-FF3D-494B-AA8B-C2A432788D82}" destId="{4041F7B5-A436-4129-90AB-695DDCB0AB8C}" srcOrd="0" destOrd="0" presId="urn:microsoft.com/office/officeart/2005/8/layout/orgChart1"/>
    <dgm:cxn modelId="{137519CC-EF01-415B-9FDF-4021B4205667}" type="presOf" srcId="{78B600DC-F031-439B-BA52-C37038C1B3AE}" destId="{867F8874-AED0-4D58-9F13-277A54BC0327}" srcOrd="0" destOrd="0" presId="urn:microsoft.com/office/officeart/2005/8/layout/orgChart1"/>
    <dgm:cxn modelId="{90E11ED0-2E97-421D-9769-09AB476E468D}" type="presOf" srcId="{268E91A2-5952-4B97-9D4C-8F677B761121}" destId="{BEA52B78-A639-4C08-AEC0-26944890851B}" srcOrd="0" destOrd="0" presId="urn:microsoft.com/office/officeart/2005/8/layout/orgChart1"/>
    <dgm:cxn modelId="{57005DD1-35D6-4C1E-8958-ED687CFBA5A1}" type="presOf" srcId="{53F8A5EE-FF3D-494B-AA8B-C2A432788D82}" destId="{B9D0A316-A8EC-473E-ABAE-9E54B086F2E0}" srcOrd="1" destOrd="0" presId="urn:microsoft.com/office/officeart/2005/8/layout/orgChart1"/>
    <dgm:cxn modelId="{0A8C40D5-71AD-465C-A1E3-C97A51154A80}" srcId="{528C4864-75F5-4EE6-8DAF-82E05F2691AF}" destId="{C52A815B-8870-49B8-9E94-CF33E8CAA73F}" srcOrd="2" destOrd="0" parTransId="{F83FA006-685F-465D-8614-83E57B31A689}" sibTransId="{DD3A967A-5572-4952-B1C6-DB63343A5C1E}"/>
    <dgm:cxn modelId="{9CED3CDA-B70A-40C8-90B2-0A9232D319D7}" srcId="{E5AF626F-8D2A-4F74-BA65-235B7EC88525}" destId="{53F8A5EE-FF3D-494B-AA8B-C2A432788D82}" srcOrd="0" destOrd="0" parTransId="{88CCCD88-C106-41FF-B50F-B64C383215C6}" sibTransId="{8217D0B2-12EA-4C7A-9BE2-F89A90B3AC75}"/>
    <dgm:cxn modelId="{C806CDDB-2CA5-4ABE-BA7D-EC6B41A8C1D8}" srcId="{528C4864-75F5-4EE6-8DAF-82E05F2691AF}" destId="{39CBBFF3-C4D0-4AE6-A7A8-745C26F21589}" srcOrd="1" destOrd="0" parTransId="{78B600DC-F031-439B-BA52-C37038C1B3AE}" sibTransId="{FD92D01E-B750-4944-9DEB-7F84ED0432B2}"/>
    <dgm:cxn modelId="{EBF63CDF-497E-4A1E-81C7-DB6FF273FF82}" type="presOf" srcId="{49061EC3-A67E-439C-AB18-A462F539D5D2}" destId="{21D0578F-A468-45C4-B613-EA6EF84D615F}" srcOrd="0" destOrd="0" presId="urn:microsoft.com/office/officeart/2005/8/layout/orgChart1"/>
    <dgm:cxn modelId="{13EA5FFF-0404-4F0A-AD8A-54C17294A62B}" type="presOf" srcId="{C52A815B-8870-49B8-9E94-CF33E8CAA73F}" destId="{EF91C1FD-3CA7-43C7-AB30-DA5882C642B3}" srcOrd="0" destOrd="0" presId="urn:microsoft.com/office/officeart/2005/8/layout/orgChart1"/>
    <dgm:cxn modelId="{51A416B0-13A2-42A2-B569-DD51F367ACAF}" type="presParOf" srcId="{2A809CD5-CDD1-4B14-AAF4-FEAF87020948}" destId="{A0AA059F-452A-49BE-9AC3-3A66B952A36E}" srcOrd="0" destOrd="0" presId="urn:microsoft.com/office/officeart/2005/8/layout/orgChart1"/>
    <dgm:cxn modelId="{00C338C9-C0F6-47E6-895D-9D7266E6827D}" type="presParOf" srcId="{A0AA059F-452A-49BE-9AC3-3A66B952A36E}" destId="{BB80025A-0428-4B25-A204-B4A13577671B}" srcOrd="0" destOrd="0" presId="urn:microsoft.com/office/officeart/2005/8/layout/orgChart1"/>
    <dgm:cxn modelId="{E2A517F1-72F9-4E97-96A5-91CA5B274FA7}" type="presParOf" srcId="{BB80025A-0428-4B25-A204-B4A13577671B}" destId="{E7D18F61-11F8-4268-9820-ED060CA5E0F2}" srcOrd="0" destOrd="0" presId="urn:microsoft.com/office/officeart/2005/8/layout/orgChart1"/>
    <dgm:cxn modelId="{8A821C30-9A48-49B8-AA9F-D79EC698B5DE}" type="presParOf" srcId="{BB80025A-0428-4B25-A204-B4A13577671B}" destId="{B6B66444-7F9F-42B1-8401-999DB575917A}" srcOrd="1" destOrd="0" presId="urn:microsoft.com/office/officeart/2005/8/layout/orgChart1"/>
    <dgm:cxn modelId="{640EB464-E447-4700-9B77-D457B6E8EFDD}" type="presParOf" srcId="{A0AA059F-452A-49BE-9AC3-3A66B952A36E}" destId="{9B727E8D-0289-41BA-BCBC-A3CC5E48E7F4}" srcOrd="1" destOrd="0" presId="urn:microsoft.com/office/officeart/2005/8/layout/orgChart1"/>
    <dgm:cxn modelId="{97361F34-CFCC-4AE7-9A60-6A16CBC34262}" type="presParOf" srcId="{9B727E8D-0289-41BA-BCBC-A3CC5E48E7F4}" destId="{DE1058A4-F763-4287-9117-4DF696BFD326}" srcOrd="0" destOrd="0" presId="urn:microsoft.com/office/officeart/2005/8/layout/orgChart1"/>
    <dgm:cxn modelId="{7DCFB885-519C-4EFD-B565-9726DB8E4CDB}" type="presParOf" srcId="{9B727E8D-0289-41BA-BCBC-A3CC5E48E7F4}" destId="{7F702402-6EBB-45DC-B845-D43D33E172B0}" srcOrd="1" destOrd="0" presId="urn:microsoft.com/office/officeart/2005/8/layout/orgChart1"/>
    <dgm:cxn modelId="{0A83AFD8-38C4-40DA-A69C-9D354EC9B444}" type="presParOf" srcId="{7F702402-6EBB-45DC-B845-D43D33E172B0}" destId="{223D32AA-2470-4E73-B701-D6E38B46FDCF}" srcOrd="0" destOrd="0" presId="urn:microsoft.com/office/officeart/2005/8/layout/orgChart1"/>
    <dgm:cxn modelId="{F44C1BCC-3144-41B4-BABF-9193BF023305}" type="presParOf" srcId="{223D32AA-2470-4E73-B701-D6E38B46FDCF}" destId="{EFAEA1A4-F082-44F6-98EF-A79471E79C55}" srcOrd="0" destOrd="0" presId="urn:microsoft.com/office/officeart/2005/8/layout/orgChart1"/>
    <dgm:cxn modelId="{AF1117E9-8A5E-45F2-90BE-A6C8595A99E4}" type="presParOf" srcId="{223D32AA-2470-4E73-B701-D6E38B46FDCF}" destId="{B428F77B-ACC8-421A-AF56-9D5201ECFFD5}" srcOrd="1" destOrd="0" presId="urn:microsoft.com/office/officeart/2005/8/layout/orgChart1"/>
    <dgm:cxn modelId="{8F8F0989-FD2D-4CC0-A94E-B1B7596CC5E8}" type="presParOf" srcId="{7F702402-6EBB-45DC-B845-D43D33E172B0}" destId="{BF980418-4CED-406C-B349-3E2063A7D4B5}" srcOrd="1" destOrd="0" presId="urn:microsoft.com/office/officeart/2005/8/layout/orgChart1"/>
    <dgm:cxn modelId="{31540BA5-032B-460D-91E8-C12D467A8681}" type="presParOf" srcId="{BF980418-4CED-406C-B349-3E2063A7D4B5}" destId="{3F4F061D-6E3A-4B49-A4E4-FCB5E982FC75}" srcOrd="0" destOrd="0" presId="urn:microsoft.com/office/officeart/2005/8/layout/orgChart1"/>
    <dgm:cxn modelId="{2883C2A6-6782-4ABD-A3B3-4DAFE01B26A9}" type="presParOf" srcId="{BF980418-4CED-406C-B349-3E2063A7D4B5}" destId="{6DC6C58D-178E-474A-B26C-ED3D972463F7}" srcOrd="1" destOrd="0" presId="urn:microsoft.com/office/officeart/2005/8/layout/orgChart1"/>
    <dgm:cxn modelId="{8E38A643-59FB-4B98-AFC6-2CB3685E1C97}" type="presParOf" srcId="{6DC6C58D-178E-474A-B26C-ED3D972463F7}" destId="{B90535AE-50C9-4BA0-ADF4-AD5A97338829}" srcOrd="0" destOrd="0" presId="urn:microsoft.com/office/officeart/2005/8/layout/orgChart1"/>
    <dgm:cxn modelId="{130B86E1-D2EA-4C2E-90FA-CC1BC3383F1F}" type="presParOf" srcId="{B90535AE-50C9-4BA0-ADF4-AD5A97338829}" destId="{4041F7B5-A436-4129-90AB-695DDCB0AB8C}" srcOrd="0" destOrd="0" presId="urn:microsoft.com/office/officeart/2005/8/layout/orgChart1"/>
    <dgm:cxn modelId="{4BF9768B-3E76-4C45-AB91-D9B15101E419}" type="presParOf" srcId="{B90535AE-50C9-4BA0-ADF4-AD5A97338829}" destId="{B9D0A316-A8EC-473E-ABAE-9E54B086F2E0}" srcOrd="1" destOrd="0" presId="urn:microsoft.com/office/officeart/2005/8/layout/orgChart1"/>
    <dgm:cxn modelId="{2DED03E9-8AC1-4197-882D-4CC9A351E916}" type="presParOf" srcId="{6DC6C58D-178E-474A-B26C-ED3D972463F7}" destId="{2BAAEFE4-5109-44AC-B460-76176285A13F}" srcOrd="1" destOrd="0" presId="urn:microsoft.com/office/officeart/2005/8/layout/orgChart1"/>
    <dgm:cxn modelId="{E12B0A3C-CE68-432F-BA5F-32722877C444}" type="presParOf" srcId="{6DC6C58D-178E-474A-B26C-ED3D972463F7}" destId="{C66BE7C5-3D01-42E6-ACA0-7EDB279061B6}" srcOrd="2" destOrd="0" presId="urn:microsoft.com/office/officeart/2005/8/layout/orgChart1"/>
    <dgm:cxn modelId="{6EC23611-689F-41DD-8450-B6AE14684F4B}" type="presParOf" srcId="{BF980418-4CED-406C-B349-3E2063A7D4B5}" destId="{ABEC87AB-E60B-476F-B46F-0E3685366110}" srcOrd="2" destOrd="0" presId="urn:microsoft.com/office/officeart/2005/8/layout/orgChart1"/>
    <dgm:cxn modelId="{1A24543F-355C-47E2-8AC7-0DDBA8EC9C51}" type="presParOf" srcId="{BF980418-4CED-406C-B349-3E2063A7D4B5}" destId="{ADB513FB-CA4B-4703-91E7-D552AA3A12FA}" srcOrd="3" destOrd="0" presId="urn:microsoft.com/office/officeart/2005/8/layout/orgChart1"/>
    <dgm:cxn modelId="{B02993BE-5A87-447E-88D2-48807CD508B8}" type="presParOf" srcId="{ADB513FB-CA4B-4703-91E7-D552AA3A12FA}" destId="{748FB229-0D7A-4D3E-BE28-AF0BF55F783A}" srcOrd="0" destOrd="0" presId="urn:microsoft.com/office/officeart/2005/8/layout/orgChart1"/>
    <dgm:cxn modelId="{18360C44-0B96-42F0-AA04-53837AE38377}" type="presParOf" srcId="{748FB229-0D7A-4D3E-BE28-AF0BF55F783A}" destId="{21D0578F-A468-45C4-B613-EA6EF84D615F}" srcOrd="0" destOrd="0" presId="urn:microsoft.com/office/officeart/2005/8/layout/orgChart1"/>
    <dgm:cxn modelId="{761DD1FC-C7F1-4D07-B634-3AF7271CBC34}" type="presParOf" srcId="{748FB229-0D7A-4D3E-BE28-AF0BF55F783A}" destId="{2889F682-5CB8-4090-9122-5B45D2B44669}" srcOrd="1" destOrd="0" presId="urn:microsoft.com/office/officeart/2005/8/layout/orgChart1"/>
    <dgm:cxn modelId="{87415C68-C3DB-4E53-9583-1583702B6589}" type="presParOf" srcId="{ADB513FB-CA4B-4703-91E7-D552AA3A12FA}" destId="{30992908-DFE5-40A6-85B2-2EE99C9734E8}" srcOrd="1" destOrd="0" presId="urn:microsoft.com/office/officeart/2005/8/layout/orgChart1"/>
    <dgm:cxn modelId="{DC3B68E1-0A8B-487B-917B-C77C95349046}" type="presParOf" srcId="{ADB513FB-CA4B-4703-91E7-D552AA3A12FA}" destId="{4CE6BC63-87E5-4077-AAC4-61739753BC41}" srcOrd="2" destOrd="0" presId="urn:microsoft.com/office/officeart/2005/8/layout/orgChart1"/>
    <dgm:cxn modelId="{2FE3BF0C-06AA-4C75-8C8D-A756EAFDD34F}" type="presParOf" srcId="{BF980418-4CED-406C-B349-3E2063A7D4B5}" destId="{1255B1A6-EF3A-41EF-ABD9-DC1010EBFFA6}" srcOrd="4" destOrd="0" presId="urn:microsoft.com/office/officeart/2005/8/layout/orgChart1"/>
    <dgm:cxn modelId="{05F54F6A-DA9A-4C4E-8A66-6139933BCBEA}" type="presParOf" srcId="{BF980418-4CED-406C-B349-3E2063A7D4B5}" destId="{CA50DA9B-4A71-4AC1-9E4A-118160799D6B}" srcOrd="5" destOrd="0" presId="urn:microsoft.com/office/officeart/2005/8/layout/orgChart1"/>
    <dgm:cxn modelId="{4A2863CF-574A-4141-82A0-14721372A630}" type="presParOf" srcId="{CA50DA9B-4A71-4AC1-9E4A-118160799D6B}" destId="{764097B2-0B83-4BD3-9BE0-06D72BCF1C31}" srcOrd="0" destOrd="0" presId="urn:microsoft.com/office/officeart/2005/8/layout/orgChart1"/>
    <dgm:cxn modelId="{C8AE61F4-CDC9-443C-BA0A-B7F276E02CA6}" type="presParOf" srcId="{764097B2-0B83-4BD3-9BE0-06D72BCF1C31}" destId="{0715C8A4-4AA2-4706-90D2-FCAD051C692B}" srcOrd="0" destOrd="0" presId="urn:microsoft.com/office/officeart/2005/8/layout/orgChart1"/>
    <dgm:cxn modelId="{0121C5BB-3D43-4C88-8FC8-77739E2A051B}" type="presParOf" srcId="{764097B2-0B83-4BD3-9BE0-06D72BCF1C31}" destId="{3E29DE97-B633-46D4-A88E-780511F255EE}" srcOrd="1" destOrd="0" presId="urn:microsoft.com/office/officeart/2005/8/layout/orgChart1"/>
    <dgm:cxn modelId="{C59408E2-55F1-463E-AF84-75B94E86CCC9}" type="presParOf" srcId="{CA50DA9B-4A71-4AC1-9E4A-118160799D6B}" destId="{AF88C8F2-2894-4B5C-92B1-30B77F43139C}" srcOrd="1" destOrd="0" presId="urn:microsoft.com/office/officeart/2005/8/layout/orgChart1"/>
    <dgm:cxn modelId="{D187E44B-3E94-497B-B696-9EAD36F48A87}" type="presParOf" srcId="{CA50DA9B-4A71-4AC1-9E4A-118160799D6B}" destId="{1BCD1782-4B62-4C4B-B58C-C7166740F2C3}" srcOrd="2" destOrd="0" presId="urn:microsoft.com/office/officeart/2005/8/layout/orgChart1"/>
    <dgm:cxn modelId="{6A182922-F0A8-4590-B9E5-26C76CE84661}" type="presParOf" srcId="{7F702402-6EBB-45DC-B845-D43D33E172B0}" destId="{87F6FE0E-7E08-4B58-82C0-75941A786103}" srcOrd="2" destOrd="0" presId="urn:microsoft.com/office/officeart/2005/8/layout/orgChart1"/>
    <dgm:cxn modelId="{D98688D4-57E6-4690-B002-7D65A52CE1AD}" type="presParOf" srcId="{9B727E8D-0289-41BA-BCBC-A3CC5E48E7F4}" destId="{867F8874-AED0-4D58-9F13-277A54BC0327}" srcOrd="2" destOrd="0" presId="urn:microsoft.com/office/officeart/2005/8/layout/orgChart1"/>
    <dgm:cxn modelId="{20D841DF-E52B-4DB6-B33A-F9CA10D1A5CE}" type="presParOf" srcId="{9B727E8D-0289-41BA-BCBC-A3CC5E48E7F4}" destId="{8B693C8D-CE1D-4907-819D-E254118439DD}" srcOrd="3" destOrd="0" presId="urn:microsoft.com/office/officeart/2005/8/layout/orgChart1"/>
    <dgm:cxn modelId="{7FE4FEC8-4214-4FB7-8337-5923C53A293D}" type="presParOf" srcId="{8B693C8D-CE1D-4907-819D-E254118439DD}" destId="{233E2E67-D013-4431-83C3-FD2066412254}" srcOrd="0" destOrd="0" presId="urn:microsoft.com/office/officeart/2005/8/layout/orgChart1"/>
    <dgm:cxn modelId="{D7164A81-A1D0-4ADD-86CF-490154F63B27}" type="presParOf" srcId="{233E2E67-D013-4431-83C3-FD2066412254}" destId="{6FC70566-3FBC-471F-9D15-35FB5FA171AD}" srcOrd="0" destOrd="0" presId="urn:microsoft.com/office/officeart/2005/8/layout/orgChart1"/>
    <dgm:cxn modelId="{FD9C3BCC-8CB4-4DB2-A677-CA0D18F2BBEB}" type="presParOf" srcId="{233E2E67-D013-4431-83C3-FD2066412254}" destId="{7793FF31-837B-48DA-8066-E0242E484090}" srcOrd="1" destOrd="0" presId="urn:microsoft.com/office/officeart/2005/8/layout/orgChart1"/>
    <dgm:cxn modelId="{4A5573E6-845E-4669-BFC4-3784E7197781}" type="presParOf" srcId="{8B693C8D-CE1D-4907-819D-E254118439DD}" destId="{599BF1A9-9428-420F-800D-65FE140284A4}" srcOrd="1" destOrd="0" presId="urn:microsoft.com/office/officeart/2005/8/layout/orgChart1"/>
    <dgm:cxn modelId="{93CD4670-D849-4473-880C-9DCE9758F902}" type="presParOf" srcId="{8B693C8D-CE1D-4907-819D-E254118439DD}" destId="{B944228D-A58E-4D2D-BFCE-257BD0026999}" srcOrd="2" destOrd="0" presId="urn:microsoft.com/office/officeart/2005/8/layout/orgChart1"/>
    <dgm:cxn modelId="{ED0AD334-4978-4539-A041-A1D829C41162}" type="presParOf" srcId="{9B727E8D-0289-41BA-BCBC-A3CC5E48E7F4}" destId="{F55E869D-DD3E-4FAB-9F8A-4DC7A911798B}" srcOrd="4" destOrd="0" presId="urn:microsoft.com/office/officeart/2005/8/layout/orgChart1"/>
    <dgm:cxn modelId="{8383D4A8-8694-466B-B49C-7B1AA993E654}" type="presParOf" srcId="{9B727E8D-0289-41BA-BCBC-A3CC5E48E7F4}" destId="{7C79CA8B-7608-4524-BBFF-8FC5812A1D1D}" srcOrd="5" destOrd="0" presId="urn:microsoft.com/office/officeart/2005/8/layout/orgChart1"/>
    <dgm:cxn modelId="{6440205D-BFEC-4ACD-9CF6-C9B4307CD3DF}" type="presParOf" srcId="{7C79CA8B-7608-4524-BBFF-8FC5812A1D1D}" destId="{34759E22-8B04-4880-BEDA-2B26E30CC425}" srcOrd="0" destOrd="0" presId="urn:microsoft.com/office/officeart/2005/8/layout/orgChart1"/>
    <dgm:cxn modelId="{0DCCC735-D90F-4D8F-9DC2-9D9E369A58B3}" type="presParOf" srcId="{34759E22-8B04-4880-BEDA-2B26E30CC425}" destId="{EF91C1FD-3CA7-43C7-AB30-DA5882C642B3}" srcOrd="0" destOrd="0" presId="urn:microsoft.com/office/officeart/2005/8/layout/orgChart1"/>
    <dgm:cxn modelId="{A7AAF64C-3609-487E-87EC-494E2AB6A69D}" type="presParOf" srcId="{34759E22-8B04-4880-BEDA-2B26E30CC425}" destId="{6D01C038-A40A-42F1-B3C4-4FB120F6AC38}" srcOrd="1" destOrd="0" presId="urn:microsoft.com/office/officeart/2005/8/layout/orgChart1"/>
    <dgm:cxn modelId="{BD311EFA-6B19-4651-9218-3DCCBF8FEEA3}" type="presParOf" srcId="{7C79CA8B-7608-4524-BBFF-8FC5812A1D1D}" destId="{35ED7D46-B1A2-4153-BBF6-C99F5FDE8D99}" srcOrd="1" destOrd="0" presId="urn:microsoft.com/office/officeart/2005/8/layout/orgChart1"/>
    <dgm:cxn modelId="{123F533A-4D8E-4A6F-9907-859B611C9021}" type="presParOf" srcId="{7C79CA8B-7608-4524-BBFF-8FC5812A1D1D}" destId="{7CEE0CD0-84DB-4263-BEB0-0EB5717D8564}" srcOrd="2" destOrd="0" presId="urn:microsoft.com/office/officeart/2005/8/layout/orgChart1"/>
    <dgm:cxn modelId="{AD5BF048-D830-4E9C-99E0-E68B945925E2}" type="presParOf" srcId="{9B727E8D-0289-41BA-BCBC-A3CC5E48E7F4}" destId="{BEA52B78-A639-4C08-AEC0-26944890851B}" srcOrd="6" destOrd="0" presId="urn:microsoft.com/office/officeart/2005/8/layout/orgChart1"/>
    <dgm:cxn modelId="{E250D5C2-0683-48D1-9AE2-340F2ADD377E}" type="presParOf" srcId="{9B727E8D-0289-41BA-BCBC-A3CC5E48E7F4}" destId="{16BB6B55-58BC-428D-BF7F-699174C5258B}" srcOrd="7" destOrd="0" presId="urn:microsoft.com/office/officeart/2005/8/layout/orgChart1"/>
    <dgm:cxn modelId="{4A42B5EA-779B-41F7-8FDB-BF30876502DF}" type="presParOf" srcId="{16BB6B55-58BC-428D-BF7F-699174C5258B}" destId="{9CC007BC-6755-4B35-A486-9207B08E0773}" srcOrd="0" destOrd="0" presId="urn:microsoft.com/office/officeart/2005/8/layout/orgChart1"/>
    <dgm:cxn modelId="{FF5819D6-59D2-45D2-95EB-1992EA23533A}" type="presParOf" srcId="{9CC007BC-6755-4B35-A486-9207B08E0773}" destId="{682F171B-0787-4A6B-BF09-855D6E9BBFB7}" srcOrd="0" destOrd="0" presId="urn:microsoft.com/office/officeart/2005/8/layout/orgChart1"/>
    <dgm:cxn modelId="{F284D5DD-DF1A-499C-93EC-A97F08CE3477}" type="presParOf" srcId="{9CC007BC-6755-4B35-A486-9207B08E0773}" destId="{275DECBA-2D2F-42C5-9716-F8B093E02577}" srcOrd="1" destOrd="0" presId="urn:microsoft.com/office/officeart/2005/8/layout/orgChart1"/>
    <dgm:cxn modelId="{0F283AC9-AAD2-4767-A115-26286582135F}" type="presParOf" srcId="{16BB6B55-58BC-428D-BF7F-699174C5258B}" destId="{CB147F24-4427-473C-8C14-1040B061E17A}" srcOrd="1" destOrd="0" presId="urn:microsoft.com/office/officeart/2005/8/layout/orgChart1"/>
    <dgm:cxn modelId="{1F617E33-F560-4EC9-9026-FD5E2E8AF17F}" type="presParOf" srcId="{16BB6B55-58BC-428D-BF7F-699174C5258B}" destId="{068DC3CC-A5DB-4241-91AD-285B89195361}" srcOrd="2" destOrd="0" presId="urn:microsoft.com/office/officeart/2005/8/layout/orgChart1"/>
    <dgm:cxn modelId="{5408149F-91FD-4E84-B66C-089F91D2B60B}" type="presParOf" srcId="{A0AA059F-452A-49BE-9AC3-3A66B952A36E}" destId="{FAF8EE32-3EDC-4AAA-96A3-602F1A78672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A52B78-A639-4C08-AEC0-26944890851B}">
      <dsp:nvSpPr>
        <dsp:cNvPr id="0" name=""/>
        <dsp:cNvSpPr/>
      </dsp:nvSpPr>
      <dsp:spPr>
        <a:xfrm>
          <a:off x="5772727" y="1088345"/>
          <a:ext cx="4573842" cy="333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850"/>
              </a:lnTo>
              <a:lnTo>
                <a:pt x="4573842" y="166850"/>
              </a:lnTo>
              <a:lnTo>
                <a:pt x="4573842" y="3337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5E869D-DD3E-4FAB-9F8A-4DC7A911798B}">
      <dsp:nvSpPr>
        <dsp:cNvPr id="0" name=""/>
        <dsp:cNvSpPr/>
      </dsp:nvSpPr>
      <dsp:spPr>
        <a:xfrm>
          <a:off x="5772727" y="1088345"/>
          <a:ext cx="1542626" cy="289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364"/>
              </a:lnTo>
              <a:lnTo>
                <a:pt x="1542626" y="122364"/>
              </a:lnTo>
              <a:lnTo>
                <a:pt x="1542626" y="2892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7F8874-AED0-4D58-9F13-277A54BC0327}">
      <dsp:nvSpPr>
        <dsp:cNvPr id="0" name=""/>
        <dsp:cNvSpPr/>
      </dsp:nvSpPr>
      <dsp:spPr>
        <a:xfrm>
          <a:off x="4181857" y="1088345"/>
          <a:ext cx="1590869" cy="351497"/>
        </a:xfrm>
        <a:custGeom>
          <a:avLst/>
          <a:gdLst/>
          <a:ahLst/>
          <a:cxnLst/>
          <a:rect l="0" t="0" r="0" b="0"/>
          <a:pathLst>
            <a:path>
              <a:moveTo>
                <a:pt x="1590869" y="0"/>
              </a:moveTo>
              <a:lnTo>
                <a:pt x="1590869" y="184647"/>
              </a:lnTo>
              <a:lnTo>
                <a:pt x="0" y="184647"/>
              </a:lnTo>
              <a:lnTo>
                <a:pt x="0" y="35149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55B1A6-EF3A-41EF-ABD9-DC1010EBFFA6}">
      <dsp:nvSpPr>
        <dsp:cNvPr id="0" name=""/>
        <dsp:cNvSpPr/>
      </dsp:nvSpPr>
      <dsp:spPr>
        <a:xfrm>
          <a:off x="245296" y="2500836"/>
          <a:ext cx="363366" cy="3272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2561"/>
              </a:lnTo>
              <a:lnTo>
                <a:pt x="363366" y="32725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EC87AB-E60B-476F-B46F-0E3685366110}">
      <dsp:nvSpPr>
        <dsp:cNvPr id="0" name=""/>
        <dsp:cNvSpPr/>
      </dsp:nvSpPr>
      <dsp:spPr>
        <a:xfrm>
          <a:off x="245296" y="2500836"/>
          <a:ext cx="363366" cy="1954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4233"/>
              </a:lnTo>
              <a:lnTo>
                <a:pt x="363366" y="195423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4F061D-6E3A-4B49-A4E4-FCB5E982FC75}">
      <dsp:nvSpPr>
        <dsp:cNvPr id="0" name=""/>
        <dsp:cNvSpPr/>
      </dsp:nvSpPr>
      <dsp:spPr>
        <a:xfrm>
          <a:off x="245296" y="2500836"/>
          <a:ext cx="363366" cy="730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0963"/>
              </a:lnTo>
              <a:lnTo>
                <a:pt x="363366" y="7309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058A4-F763-4287-9117-4DF696BFD326}">
      <dsp:nvSpPr>
        <dsp:cNvPr id="0" name=""/>
        <dsp:cNvSpPr/>
      </dsp:nvSpPr>
      <dsp:spPr>
        <a:xfrm>
          <a:off x="1214274" y="1088345"/>
          <a:ext cx="4558452" cy="333700"/>
        </a:xfrm>
        <a:custGeom>
          <a:avLst/>
          <a:gdLst/>
          <a:ahLst/>
          <a:cxnLst/>
          <a:rect l="0" t="0" r="0" b="0"/>
          <a:pathLst>
            <a:path>
              <a:moveTo>
                <a:pt x="4558452" y="0"/>
              </a:moveTo>
              <a:lnTo>
                <a:pt x="4558452" y="166850"/>
              </a:lnTo>
              <a:lnTo>
                <a:pt x="0" y="166850"/>
              </a:lnTo>
              <a:lnTo>
                <a:pt x="0" y="3337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18F61-11F8-4268-9820-ED060CA5E0F2}">
      <dsp:nvSpPr>
        <dsp:cNvPr id="0" name=""/>
        <dsp:cNvSpPr/>
      </dsp:nvSpPr>
      <dsp:spPr>
        <a:xfrm>
          <a:off x="4131214" y="61962"/>
          <a:ext cx="3283025" cy="10263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b="1" kern="1200" dirty="0">
              <a:solidFill>
                <a:schemeClr val="bg1"/>
              </a:solidFill>
            </a:rPr>
            <a:t>Tipología de políticas</a:t>
          </a:r>
          <a:endParaRPr lang="es-AR" sz="3000" kern="1200" dirty="0"/>
        </a:p>
      </dsp:txBody>
      <dsp:txXfrm>
        <a:off x="4131214" y="61962"/>
        <a:ext cx="3283025" cy="1026383"/>
      </dsp:txXfrm>
    </dsp:sp>
    <dsp:sp modelId="{EFAEA1A4-F082-44F6-98EF-A79471E79C55}">
      <dsp:nvSpPr>
        <dsp:cNvPr id="0" name=""/>
        <dsp:cNvSpPr/>
      </dsp:nvSpPr>
      <dsp:spPr>
        <a:xfrm>
          <a:off x="3052" y="1422046"/>
          <a:ext cx="2422443" cy="1078790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i="0" kern="1200" dirty="0">
              <a:effectLst/>
            </a:rPr>
            <a:t>Medidas para preservar el empleo formal</a:t>
          </a:r>
          <a:endParaRPr lang="es-AR" sz="2000" kern="1200" dirty="0"/>
        </a:p>
      </dsp:txBody>
      <dsp:txXfrm>
        <a:off x="3052" y="1422046"/>
        <a:ext cx="2422443" cy="1078790"/>
      </dsp:txXfrm>
    </dsp:sp>
    <dsp:sp modelId="{4041F7B5-A436-4129-90AB-695DDCB0AB8C}">
      <dsp:nvSpPr>
        <dsp:cNvPr id="0" name=""/>
        <dsp:cNvSpPr/>
      </dsp:nvSpPr>
      <dsp:spPr>
        <a:xfrm>
          <a:off x="608663" y="2834537"/>
          <a:ext cx="2978245" cy="794525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i="0" kern="1200" dirty="0">
              <a:solidFill>
                <a:schemeClr val="tx1"/>
              </a:solidFill>
              <a:effectLst/>
              <a:latin typeface="Calibri" panose="020F0502020204030204"/>
              <a:ea typeface="+mn-ea"/>
              <a:cs typeface="+mn-cs"/>
            </a:rPr>
            <a:t>Subsidios a la nómina salarial</a:t>
          </a:r>
          <a:endParaRPr lang="es-AR" sz="2000" b="0" i="0" kern="1200" dirty="0">
            <a:solidFill>
              <a:schemeClr val="tx1"/>
            </a:solidFill>
            <a:effectLst/>
            <a:latin typeface="Calibri" panose="020F0502020204030204"/>
            <a:ea typeface="+mn-ea"/>
            <a:cs typeface="+mn-cs"/>
          </a:endParaRPr>
        </a:p>
      </dsp:txBody>
      <dsp:txXfrm>
        <a:off x="608663" y="2834537"/>
        <a:ext cx="2978245" cy="794525"/>
      </dsp:txXfrm>
    </dsp:sp>
    <dsp:sp modelId="{21D0578F-A468-45C4-B613-EA6EF84D615F}">
      <dsp:nvSpPr>
        <dsp:cNvPr id="0" name=""/>
        <dsp:cNvSpPr/>
      </dsp:nvSpPr>
      <dsp:spPr>
        <a:xfrm>
          <a:off x="608663" y="3962762"/>
          <a:ext cx="3646186" cy="984615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i="0" kern="1200" dirty="0">
              <a:solidFill>
                <a:schemeClr val="tx1"/>
              </a:solidFill>
              <a:effectLst/>
              <a:latin typeface="Calibri" panose="020F0502020204030204"/>
              <a:ea typeface="+mn-ea"/>
              <a:cs typeface="+mn-cs"/>
            </a:rPr>
            <a:t>Expansión del seguro de desempleo para cubrir nuevos eventos laborales</a:t>
          </a:r>
          <a:endParaRPr lang="es-AR" sz="2000" b="0" i="0" kern="1200" dirty="0">
            <a:solidFill>
              <a:schemeClr val="tx1"/>
            </a:solidFill>
            <a:effectLst/>
            <a:latin typeface="Calibri" panose="020F0502020204030204"/>
            <a:ea typeface="+mn-ea"/>
            <a:cs typeface="+mn-cs"/>
          </a:endParaRPr>
        </a:p>
      </dsp:txBody>
      <dsp:txXfrm>
        <a:off x="608663" y="3962762"/>
        <a:ext cx="3646186" cy="984615"/>
      </dsp:txXfrm>
    </dsp:sp>
    <dsp:sp modelId="{0715C8A4-4AA2-4706-90D2-FCAD051C692B}">
      <dsp:nvSpPr>
        <dsp:cNvPr id="0" name=""/>
        <dsp:cNvSpPr/>
      </dsp:nvSpPr>
      <dsp:spPr>
        <a:xfrm>
          <a:off x="608663" y="5281078"/>
          <a:ext cx="4286018" cy="984639"/>
        </a:xfrm>
        <a:prstGeom prst="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i="0" kern="1200" dirty="0">
              <a:solidFill>
                <a:schemeClr val="tx1"/>
              </a:solidFill>
              <a:effectLst/>
              <a:latin typeface="Calibri" panose="020F0502020204030204"/>
              <a:ea typeface="+mn-ea"/>
              <a:cs typeface="+mn-cs"/>
            </a:rPr>
            <a:t>Medidas adicionales (prohibición de despido,  postergación del pago de aportes)</a:t>
          </a:r>
        </a:p>
      </dsp:txBody>
      <dsp:txXfrm>
        <a:off x="608663" y="5281078"/>
        <a:ext cx="4286018" cy="984639"/>
      </dsp:txXfrm>
    </dsp:sp>
    <dsp:sp modelId="{6FC70566-3FBC-471F-9D15-35FB5FA171AD}">
      <dsp:nvSpPr>
        <dsp:cNvPr id="0" name=""/>
        <dsp:cNvSpPr/>
      </dsp:nvSpPr>
      <dsp:spPr>
        <a:xfrm>
          <a:off x="2794775" y="1439843"/>
          <a:ext cx="2774163" cy="1052451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Políticas para mitigar la reducción de ingresos de los trabajadores formales</a:t>
          </a:r>
          <a:endParaRPr lang="es-AR" sz="2000" b="0" i="0" kern="1200" dirty="0">
            <a:solidFill>
              <a:prstClr val="white"/>
            </a:solidFill>
            <a:effectLst/>
            <a:latin typeface="Calibri" panose="020F0502020204030204"/>
            <a:ea typeface="+mn-ea"/>
            <a:cs typeface="+mn-cs"/>
          </a:endParaRPr>
        </a:p>
      </dsp:txBody>
      <dsp:txXfrm>
        <a:off x="2794775" y="1439843"/>
        <a:ext cx="2774163" cy="1052451"/>
      </dsp:txXfrm>
    </dsp:sp>
    <dsp:sp modelId="{EF91C1FD-3CA7-43C7-AB30-DA5882C642B3}">
      <dsp:nvSpPr>
        <dsp:cNvPr id="0" name=""/>
        <dsp:cNvSpPr/>
      </dsp:nvSpPr>
      <dsp:spPr>
        <a:xfrm>
          <a:off x="5840364" y="1377560"/>
          <a:ext cx="2949976" cy="1108116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Relajación de las condiciones de elegibilidad del </a:t>
          </a:r>
          <a:r>
            <a:rPr lang="es-ES" sz="2000" b="0" i="0" kern="1200" dirty="0" err="1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seg</a:t>
          </a:r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. desempleo</a:t>
          </a:r>
          <a:endParaRPr lang="es-AR" sz="2000" b="0" i="0" kern="1200" dirty="0">
            <a:solidFill>
              <a:prstClr val="white"/>
            </a:solidFill>
            <a:effectLst/>
            <a:latin typeface="Calibri" panose="020F0502020204030204"/>
            <a:ea typeface="+mn-ea"/>
            <a:cs typeface="+mn-cs"/>
          </a:endParaRPr>
        </a:p>
      </dsp:txBody>
      <dsp:txXfrm>
        <a:off x="5840364" y="1377560"/>
        <a:ext cx="2949976" cy="1108116"/>
      </dsp:txXfrm>
    </dsp:sp>
    <dsp:sp modelId="{682F171B-0787-4A6B-BF09-855D6E9BBFB7}">
      <dsp:nvSpPr>
        <dsp:cNvPr id="0" name=""/>
        <dsp:cNvSpPr/>
      </dsp:nvSpPr>
      <dsp:spPr>
        <a:xfrm>
          <a:off x="9150737" y="1422046"/>
          <a:ext cx="2391663" cy="1080260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Transferencias a trabajadores </a:t>
          </a:r>
          <a:r>
            <a:rPr lang="es-ES" sz="2000" b="0" i="0" kern="1200" dirty="0" err="1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infor</a:t>
          </a:r>
          <a:r>
            <a:rPr lang="es-ES" sz="2000" b="0" i="0" kern="1200" dirty="0">
              <a:solidFill>
                <a:prstClr val="white"/>
              </a:solidFill>
              <a:effectLst/>
              <a:latin typeface="Calibri" panose="020F0502020204030204"/>
              <a:ea typeface="+mn-ea"/>
              <a:cs typeface="+mn-cs"/>
            </a:rPr>
            <a:t>. / hogares de bajos ingresos </a:t>
          </a:r>
        </a:p>
      </dsp:txBody>
      <dsp:txXfrm>
        <a:off x="9150737" y="1422046"/>
        <a:ext cx="2391663" cy="1080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545C7-FC85-4E4A-B5B4-09EA981CF7C9}" type="datetimeFigureOut">
              <a:rPr lang="es-AR" smtClean="0"/>
              <a:t>14/11/23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10E33-853E-4BDC-AEFF-6DAC9096340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1409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4f2d2c1e0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4f2d2c1e0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4498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C61F86-121A-DFAF-0042-06165B76A6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EE7BFC3-1615-1AEE-544E-28E3C23B1E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B50E6A-7D08-5B62-DFC0-67CED1DF3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F4C4-7B12-41ED-8230-38B5C9D82A28}" type="datetime1">
              <a:rPr lang="es-AR" smtClean="0"/>
              <a:t>14/11/23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7CE0D1-5710-49D0-CCEA-4409C8C91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65054E-7C1A-7E9F-1579-12F8E5711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01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7606D7-60F5-5B27-C68C-F3AAE007C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54CCB1A-3EC7-A42D-A306-0358E9548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8ED957-0FF4-7EB0-1295-D2CFB9430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1D1B1-5BCC-481D-A1C4-62FE179418AE}" type="datetime1">
              <a:rPr lang="es-AR" smtClean="0"/>
              <a:t>14/11/23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A3C1D6-0E51-8495-7EB3-D279C9B2F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43A791-AD57-404D-8166-7008EC558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54287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8A629FF-EF2A-67D7-0358-89572982B7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54C6BF6-7CA4-F767-C55C-8E111E8FFF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1C7191-55BB-AC5F-0A83-4FA2AD638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6B61-DD32-4705-8181-097037A460F4}" type="datetime1">
              <a:rPr lang="es-AR" smtClean="0"/>
              <a:t>14/11/23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0706A6-7BF1-8359-A72B-5C0AA8E80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BB4B9A-C221-1A73-4F27-F8957552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50892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9974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0CA626-F6A6-AA4D-D0FA-6A9E313CD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4E6856-E292-0001-F713-34239BA69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426450-0376-02AC-5DA9-42719445E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328F6-7E30-46B1-87FF-C2A094E8FADA}" type="datetime1">
              <a:rPr lang="es-AR" smtClean="0"/>
              <a:t>14/11/23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9B58F9-A133-7F0E-9329-B22CF8769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E1C5D7-2E88-4AF0-9724-D9612B127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15526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A0CB58-337E-702F-91CE-CC89D0BB2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076D96D-D12A-10D8-3937-D90241808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6DE6722-6202-7D92-1680-2DC97D249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EB683-53B0-4346-B35B-3CB334268B9D}" type="datetime1">
              <a:rPr lang="es-AR" smtClean="0"/>
              <a:t>14/11/23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147CA3-BF28-71D5-CB68-43A34F1C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BA393D-8763-9A3C-BD9B-CC1F4D60B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9847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E5E4BB-FEA7-49D1-9394-B73CBF6DC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1C4367-85EF-4E82-3EFC-FD17914F0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2774E21-5DF7-CF8E-7DF7-77FB014B76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D04959-A412-C27C-FDE0-7BF8460E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35AC-5F0B-471B-9F43-08B06B708454}" type="datetime1">
              <a:rPr lang="es-AR" smtClean="0"/>
              <a:t>14/11/23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1530B09-5A4C-53DF-23A9-E5F16F34A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76F7FE1-ECD2-C7DD-7062-ED3281DD7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0165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549463-9CAE-311A-81EB-55DAAEE23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CAE02A5-E618-8D92-2513-35959E68B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5C3B183-AD73-5C4D-3DCF-2A5F049B0C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B2BDAD2-1A26-23ED-2C13-67956A0F53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8538A55-59B2-8F97-2ACD-28FBFC6CE9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0BC60C2-D4E2-7457-70DC-3D1B8C520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97BC-F56D-4FA6-9FAC-7FDE8C77E965}" type="datetime1">
              <a:rPr lang="es-AR" smtClean="0"/>
              <a:t>14/11/23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338272F-2B63-B1C3-C4C2-F2E61147E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C91A037-0F81-30E9-9427-E47FB8C35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65654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FCE47-4D97-50A4-DB45-65A4C1FBA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F5BD7AA-74C3-D586-E98C-6FD4000E3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687A-D9BB-49B7-B83F-A1D2FCFD3201}" type="datetime1">
              <a:rPr lang="es-AR" smtClean="0"/>
              <a:t>14/11/23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A35C348-F3DA-390C-0E21-54731143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5BAE01B-1244-4043-B6EB-9C369213B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5127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3A0DFAA-0524-0A5D-02D6-51595700D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D31CD-C526-4C21-B2AB-EE6B8B0D4F3B}" type="datetime1">
              <a:rPr lang="es-AR" smtClean="0"/>
              <a:t>14/11/23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6E5AA7F-7929-02ED-EB54-7B1A686C8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4AA447F-DCC0-24FE-972D-4236D47A9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40002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A55D17-CC19-385F-39F0-9879377B7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D317C9-4D66-7D72-B322-9D935BEBE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28437E0-8ED6-9877-B92A-8A6E1A657B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B13907B-DC84-95E1-4B0C-9B32FDF7E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B519-36C6-4D5B-8D87-91435ACD7E9D}" type="datetime1">
              <a:rPr lang="es-AR" smtClean="0"/>
              <a:t>14/11/23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EC80D3F-75B6-41DF-6696-AE32626C2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A77E45-F8D4-7DAB-F34D-CADB7E90A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0938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7E123-8371-B2B6-797E-1F41361B8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B743C73-E4C8-78AB-337F-3EE4330603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661C7DA-D5E2-B458-ABCE-07BE7C54AF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20F2964-4758-4980-97C1-AD7116208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FF62-06B9-4A19-9DD8-A7EF27B7D20A}" type="datetime1">
              <a:rPr lang="es-AR" smtClean="0"/>
              <a:t>14/11/23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724AEB9-C5FF-97B9-4CC6-A1B952836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AR"/>
              <a:t>Panorama laboral de Argentina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0AE60F-DE3F-87C0-7188-DF2843525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9048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758A92D-2AFB-479C-E80C-28722461C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9715056-091D-A952-5E88-B2DA77D1D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3AE588-B0DB-DF83-6637-D5B05726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544BF-51A4-4635-AAD1-393EF1C4771C}" type="datetime1">
              <a:rPr lang="es-AR" smtClean="0"/>
              <a:t>14/11/23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EC4525-F9CE-DE97-9724-10C9776BD3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AR"/>
              <a:t>Panorama laboral de Argentina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E919D0-CD49-4F0E-0953-4B4D273DEF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3CD71-7D29-4BFB-A79F-A2119C554BD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6831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FB8E781-27AB-19BB-14CB-579924E22E71}"/>
              </a:ext>
            </a:extLst>
          </p:cNvPr>
          <p:cNvSpPr txBox="1"/>
          <p:nvPr/>
        </p:nvSpPr>
        <p:spPr>
          <a:xfrm>
            <a:off x="3121890" y="3522806"/>
            <a:ext cx="6216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/>
              <a:t>Roxana Maurizio</a:t>
            </a:r>
          </a:p>
          <a:p>
            <a:pPr algn="ctr"/>
            <a:r>
              <a:rPr lang="es-ES" sz="2200" dirty="0"/>
              <a:t>Instituto Interdisciplinario de Economía Política (IIEP) UBA-CONICET</a:t>
            </a:r>
            <a:endParaRPr lang="es-AR" sz="2200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BADC951-934B-BF4B-BEF7-52AB2B1799FC}"/>
              </a:ext>
            </a:extLst>
          </p:cNvPr>
          <p:cNvSpPr/>
          <p:nvPr/>
        </p:nvSpPr>
        <p:spPr>
          <a:xfrm>
            <a:off x="517236" y="2276764"/>
            <a:ext cx="11277600" cy="9236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000" b="1" dirty="0">
                <a:solidFill>
                  <a:schemeClr val="bg1"/>
                </a:solidFill>
              </a:rPr>
              <a:t>Panorama regional de la informalidad laboral y las políticas laborales y de ingresos</a:t>
            </a:r>
            <a:endParaRPr lang="es-AR" sz="3000" b="1" dirty="0">
              <a:solidFill>
                <a:schemeClr val="bg1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C29F14A-3333-55B0-9230-216E25A474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93" t="10461" r="38339" b="71702"/>
          <a:stretch/>
        </p:blipFill>
        <p:spPr bwMode="auto">
          <a:xfrm>
            <a:off x="365356" y="262966"/>
            <a:ext cx="3275842" cy="13657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E6077E2-5435-0CC9-A8DD-C6CC8DD4D6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0" t="779" r="69134" b="72751"/>
          <a:stretch/>
        </p:blipFill>
        <p:spPr bwMode="auto">
          <a:xfrm>
            <a:off x="9176813" y="84426"/>
            <a:ext cx="2649831" cy="15073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C15D336-CFA6-77C7-ABE1-9FC42951AFA3}"/>
              </a:ext>
            </a:extLst>
          </p:cNvPr>
          <p:cNvSpPr txBox="1"/>
          <p:nvPr/>
        </p:nvSpPr>
        <p:spPr>
          <a:xfrm>
            <a:off x="2923309" y="5338583"/>
            <a:ext cx="67794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1er Seminario de Estadísticas del Trabajo</a:t>
            </a:r>
            <a:endParaRPr lang="es-A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C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Panel: impacto de la pandemia en el mercado laboral</a:t>
            </a:r>
            <a:endParaRPr lang="es-A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C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OIT-INE Chile</a:t>
            </a:r>
            <a:endParaRPr lang="es-A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s-CL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13-14 de noviembre, Chile</a:t>
            </a:r>
            <a:endParaRPr lang="es-AR" sz="2200" dirty="0"/>
          </a:p>
        </p:txBody>
      </p:sp>
    </p:spTree>
    <p:extLst>
      <p:ext uri="{BB962C8B-B14F-4D97-AF65-F5344CB8AC3E}">
        <p14:creationId xmlns:p14="http://schemas.microsoft.com/office/powerpoint/2010/main" val="1140905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BADC951-934B-BF4B-BEF7-52AB2B1799FC}"/>
              </a:ext>
            </a:extLst>
          </p:cNvPr>
          <p:cNvSpPr/>
          <p:nvPr/>
        </p:nvSpPr>
        <p:spPr>
          <a:xfrm>
            <a:off x="1034473" y="2791691"/>
            <a:ext cx="11074401" cy="9236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3000" b="1" dirty="0">
                <a:solidFill>
                  <a:schemeClr val="bg1"/>
                </a:solidFill>
              </a:rPr>
              <a:t>Políticas para sostener el empleo y los ingresos durante la pandemia</a:t>
            </a:r>
            <a:endParaRPr lang="es-AR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65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8F8C06D2-DF20-A301-517C-0D15431736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5802728"/>
              </p:ext>
            </p:extLst>
          </p:nvPr>
        </p:nvGraphicFramePr>
        <p:xfrm>
          <a:off x="323273" y="110836"/>
          <a:ext cx="11545454" cy="6327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4534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39FAC1E-D65D-8BDC-F54A-940E84F99748}"/>
              </a:ext>
            </a:extLst>
          </p:cNvPr>
          <p:cNvSpPr/>
          <p:nvPr/>
        </p:nvSpPr>
        <p:spPr>
          <a:xfrm>
            <a:off x="101600" y="132248"/>
            <a:ext cx="11988800" cy="7388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>
                <a:solidFill>
                  <a:schemeClr val="bg1"/>
                </a:solidFill>
              </a:rPr>
              <a:t>Cambios en la desigualdad de los ingresos y el efecto de las transferencias monetarias. Fase contractiva (IV2019-II2020)</a:t>
            </a:r>
            <a:endParaRPr lang="es-AR" sz="2400" b="1" dirty="0">
              <a:solidFill>
                <a:schemeClr val="bg1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A63E09-C30E-F5B9-6E41-6B1D0BC70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35" y="2247364"/>
            <a:ext cx="11399249" cy="276670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1007CF05-6B8E-7952-31D9-50A7A2EF3B99}"/>
              </a:ext>
            </a:extLst>
          </p:cNvPr>
          <p:cNvSpPr/>
          <p:nvPr/>
        </p:nvSpPr>
        <p:spPr>
          <a:xfrm>
            <a:off x="311035" y="4663086"/>
            <a:ext cx="11399249" cy="35098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69FBA3B-CAF6-A245-D49A-C7DCDCD5A19D}"/>
              </a:ext>
            </a:extLst>
          </p:cNvPr>
          <p:cNvSpPr/>
          <p:nvPr/>
        </p:nvSpPr>
        <p:spPr>
          <a:xfrm>
            <a:off x="3141977" y="2643675"/>
            <a:ext cx="8394239" cy="35098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01F78FF-012D-64C5-5F61-4D98EB79E8AA}"/>
              </a:ext>
            </a:extLst>
          </p:cNvPr>
          <p:cNvSpPr/>
          <p:nvPr/>
        </p:nvSpPr>
        <p:spPr>
          <a:xfrm>
            <a:off x="3141978" y="3645005"/>
            <a:ext cx="8394239" cy="35098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58119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39FAC1E-D65D-8BDC-F54A-940E84F99748}"/>
              </a:ext>
            </a:extLst>
          </p:cNvPr>
          <p:cNvSpPr/>
          <p:nvPr/>
        </p:nvSpPr>
        <p:spPr>
          <a:xfrm>
            <a:off x="101600" y="132248"/>
            <a:ext cx="11988800" cy="7388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>
                <a:solidFill>
                  <a:schemeClr val="bg1"/>
                </a:solidFill>
              </a:rPr>
              <a:t>Cambios en las fuentes de ingresos según quintiles. Fase contractiva (IV2019-II2020)</a:t>
            </a:r>
            <a:endParaRPr lang="es-AR" sz="2400" b="1" dirty="0">
              <a:solidFill>
                <a:schemeClr val="bg1"/>
              </a:solidFill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08F9BBBD-4C4F-90A8-C9DD-FB0DBD1759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66" y="1020447"/>
            <a:ext cx="4513215" cy="2711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51BA988-82C2-4758-9F9A-1B1D843CC0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483" y="1020447"/>
            <a:ext cx="4513215" cy="2711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E65F1B11-0F56-64BA-8B9B-FB9DB0A5B1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528" y="3880886"/>
            <a:ext cx="4513215" cy="2711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65D72C9-5DB9-ADFF-C80E-3CF735B11A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483" y="4495310"/>
            <a:ext cx="6161260" cy="9753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9734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F9B9A37-24F8-AA27-8C28-257146232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0" y="2050011"/>
            <a:ext cx="11570697" cy="28083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6868B7F9-E4E0-6961-B4F7-10423FA5A736}"/>
              </a:ext>
            </a:extLst>
          </p:cNvPr>
          <p:cNvSpPr/>
          <p:nvPr/>
        </p:nvSpPr>
        <p:spPr>
          <a:xfrm>
            <a:off x="101600" y="132248"/>
            <a:ext cx="11988800" cy="7388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>
                <a:solidFill>
                  <a:schemeClr val="bg1"/>
                </a:solidFill>
              </a:rPr>
              <a:t>Cambios en la desigualdad de los ingresos y el efecto de diferentes fuentes. 2019-2022</a:t>
            </a:r>
            <a:endParaRPr lang="es-AR" sz="2400" b="1" dirty="0">
              <a:solidFill>
                <a:schemeClr val="bg1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29DEE91-DBC5-7D54-5626-354B6E95EFA5}"/>
              </a:ext>
            </a:extLst>
          </p:cNvPr>
          <p:cNvSpPr/>
          <p:nvPr/>
        </p:nvSpPr>
        <p:spPr>
          <a:xfrm>
            <a:off x="396375" y="4508268"/>
            <a:ext cx="11399249" cy="35098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55BADB6-4DD8-1BA8-7220-1320323A295A}"/>
              </a:ext>
            </a:extLst>
          </p:cNvPr>
          <p:cNvSpPr/>
          <p:nvPr/>
        </p:nvSpPr>
        <p:spPr>
          <a:xfrm>
            <a:off x="3225104" y="2386624"/>
            <a:ext cx="8394239" cy="35098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FBFDA67-FE7E-8A5B-77B0-774ED5626763}"/>
              </a:ext>
            </a:extLst>
          </p:cNvPr>
          <p:cNvSpPr/>
          <p:nvPr/>
        </p:nvSpPr>
        <p:spPr>
          <a:xfrm>
            <a:off x="3225103" y="3453324"/>
            <a:ext cx="8394239" cy="35098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95564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E0EE5ECF-640A-B7A4-60DC-0B170DA623AD}"/>
              </a:ext>
            </a:extLst>
          </p:cNvPr>
          <p:cNvSpPr/>
          <p:nvPr/>
        </p:nvSpPr>
        <p:spPr>
          <a:xfrm>
            <a:off x="110836" y="136525"/>
            <a:ext cx="11988800" cy="574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</a:rPr>
              <a:t>Reflexiones finales: necesidad de un conjunto integrado de políticas</a:t>
            </a:r>
            <a:endParaRPr lang="es-AR" sz="2400" b="1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0D928D-0F13-21F7-07C6-F64B542349A0}"/>
              </a:ext>
            </a:extLst>
          </p:cNvPr>
          <p:cNvSpPr txBox="1"/>
          <p:nvPr/>
        </p:nvSpPr>
        <p:spPr>
          <a:xfrm>
            <a:off x="110836" y="1086951"/>
            <a:ext cx="11730182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s-AR" sz="2600" b="1" dirty="0"/>
              <a:t>Políticas</a:t>
            </a:r>
            <a:r>
              <a:rPr lang="es-AR" sz="2600" dirty="0"/>
              <a:t> –productivas, fiscales, tecnológicas– para </a:t>
            </a:r>
            <a:r>
              <a:rPr lang="es-AR" sz="2600" b="1"/>
              <a:t>sostener y </a:t>
            </a:r>
            <a:r>
              <a:rPr lang="es-AR" sz="2600" b="1" dirty="0"/>
              <a:t>crear puestos de trabajo formales</a:t>
            </a:r>
            <a:r>
              <a:rPr lang="es-AR" sz="2600" dirty="0"/>
              <a:t>. Crecimiento con estabilidad. Aumentos de la productividad. 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endParaRPr lang="es-AR" sz="26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AR" sz="2600" b="1" dirty="0"/>
              <a:t>Protección social y de ingresos con diferentes pilares </a:t>
            </a:r>
            <a:r>
              <a:rPr lang="es-AR" sz="2600" dirty="0"/>
              <a:t>contributivos y no contributivos. Sinergias y coordinación. Diseños apropiados para favorecer procesos de formalización de las empresas y de los trabajadores. </a:t>
            </a:r>
          </a:p>
          <a:p>
            <a:pPr algn="just"/>
            <a:endParaRPr lang="es-AR" sz="2600" dirty="0"/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s-AR" sz="2600" b="1" dirty="0"/>
              <a:t>Regulaciones laborales</a:t>
            </a:r>
            <a:r>
              <a:rPr lang="es-AR" sz="2600" dirty="0"/>
              <a:t> para alcanzar ingresos y condiciones laborales apropiadas. Rol de la inspección laboral (tecnología). 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endParaRPr lang="es-AR" sz="2600" dirty="0"/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s-AR" sz="2600" b="1" dirty="0"/>
              <a:t>Políticas activas del mercado de trabajo</a:t>
            </a:r>
            <a:r>
              <a:rPr lang="es-AR" sz="2600" dirty="0"/>
              <a:t> / formación profesional continua (vinculado a tres transiciones: verde, demográfica y digital).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278298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BADC951-934B-BF4B-BEF7-52AB2B1799FC}"/>
              </a:ext>
            </a:extLst>
          </p:cNvPr>
          <p:cNvSpPr/>
          <p:nvPr/>
        </p:nvSpPr>
        <p:spPr>
          <a:xfrm>
            <a:off x="2216727" y="2505364"/>
            <a:ext cx="9596581" cy="9236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3000" b="1" dirty="0">
                <a:solidFill>
                  <a:schemeClr val="bg1"/>
                </a:solidFill>
              </a:rPr>
              <a:t>Incidencia y características estructurales de la informalidad</a:t>
            </a:r>
            <a:endParaRPr lang="es-AR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22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1D356F45-675B-4E5D-B5DE-8DC2FDE5B6F4}"/>
              </a:ext>
            </a:extLst>
          </p:cNvPr>
          <p:cNvSpPr/>
          <p:nvPr/>
        </p:nvSpPr>
        <p:spPr>
          <a:xfrm>
            <a:off x="110836" y="136526"/>
            <a:ext cx="11988800" cy="48574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600" b="1" dirty="0">
                <a:solidFill>
                  <a:schemeClr val="bg1"/>
                </a:solidFill>
              </a:rPr>
              <a:t>Elevada incidencia de la informalidad</a:t>
            </a:r>
            <a:endParaRPr lang="es-AR" sz="2400" b="1" dirty="0">
              <a:solidFill>
                <a:schemeClr val="bg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8D28B98-420D-77DD-87E0-0F31C379A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37" y="1251597"/>
            <a:ext cx="6276312" cy="394847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E019EC2-0A8A-A99D-C919-77E5C2217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564" y="1579419"/>
            <a:ext cx="5313294" cy="347283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A81C3E5-EEB6-7522-E219-B5D92CC81FCF}"/>
              </a:ext>
            </a:extLst>
          </p:cNvPr>
          <p:cNvSpPr txBox="1"/>
          <p:nvPr/>
        </p:nvSpPr>
        <p:spPr>
          <a:xfrm>
            <a:off x="387927" y="5365236"/>
            <a:ext cx="11416146" cy="110799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es-AR" sz="2200" dirty="0">
                <a:effectLst/>
                <a:ea typeface="Times New Roman" panose="02020603050405020304" pitchFamily="18" charset="0"/>
              </a:rPr>
              <a:t>Tasa de informalidad similar a la de 2019 y a la de 2012/2013. </a:t>
            </a:r>
          </a:p>
          <a:p>
            <a:pPr lvl="0" algn="just"/>
            <a:r>
              <a:rPr lang="es-AR" sz="2200" dirty="0">
                <a:ea typeface="Times New Roman" panose="02020603050405020304" pitchFamily="18" charset="0"/>
              </a:rPr>
              <a:t>Fuerte heterogeneidad entre países. </a:t>
            </a:r>
          </a:p>
          <a:p>
            <a:pPr lvl="0" algn="just"/>
            <a:r>
              <a:rPr lang="es-AR" sz="2200" dirty="0">
                <a:effectLst/>
                <a:ea typeface="Times New Roman" panose="02020603050405020304" pitchFamily="18" charset="0"/>
              </a:rPr>
              <a:t>La mitad de los países presentan una tasa de informalidad más elevada que en 2019.</a:t>
            </a:r>
            <a:endParaRPr lang="es-A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27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1D356F45-675B-4E5D-B5DE-8DC2FDE5B6F4}"/>
              </a:ext>
            </a:extLst>
          </p:cNvPr>
          <p:cNvSpPr/>
          <p:nvPr/>
        </p:nvSpPr>
        <p:spPr>
          <a:xfrm>
            <a:off x="110836" y="136525"/>
            <a:ext cx="11988800" cy="574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600" b="1" dirty="0">
                <a:solidFill>
                  <a:schemeClr val="bg1"/>
                </a:solidFill>
              </a:rPr>
              <a:t>Fuerte interrelación entre empleo informal, cuentapropismo y sector informal</a:t>
            </a:r>
            <a:endParaRPr lang="es-AR" sz="2400" b="1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E41E475-E77D-8FCD-F411-3B7CE0356F50}"/>
              </a:ext>
            </a:extLst>
          </p:cNvPr>
          <p:cNvSpPr txBox="1"/>
          <p:nvPr/>
        </p:nvSpPr>
        <p:spPr>
          <a:xfrm>
            <a:off x="397163" y="5322241"/>
            <a:ext cx="11416146" cy="769441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es-AR" sz="2200" dirty="0">
                <a:effectLst/>
                <a:ea typeface="Times New Roman" panose="02020603050405020304" pitchFamily="18" charset="0"/>
              </a:rPr>
              <a:t>Combinación de baja productividad, baja capacidad contributiva y falta de cumplimiento de la normativa laboral. </a:t>
            </a:r>
            <a:r>
              <a:rPr lang="es-AR" sz="2200" dirty="0">
                <a:ea typeface="Times New Roman" panose="02020603050405020304" pitchFamily="18" charset="0"/>
              </a:rPr>
              <a:t>Retroalimentación entre baja productividad e informalidad. </a:t>
            </a:r>
            <a:endParaRPr lang="es-A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6D60D12-2927-A714-38FD-100856488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36" y="888495"/>
            <a:ext cx="6279573" cy="410112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BBA368B-41AE-B1A0-07BB-8A9BA188637D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0182" y="1534605"/>
            <a:ext cx="5239500" cy="3224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C784B08-B5AF-E4BF-C7A1-6457B4B6FDDB}"/>
              </a:ext>
            </a:extLst>
          </p:cNvPr>
          <p:cNvSpPr txBox="1"/>
          <p:nvPr/>
        </p:nvSpPr>
        <p:spPr>
          <a:xfrm>
            <a:off x="6862618" y="971401"/>
            <a:ext cx="5027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b="1" dirty="0"/>
              <a:t>Proporción de trabajadores independientes en el total del empleo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9767455" y="2630019"/>
            <a:ext cx="187036" cy="14235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9" name="Rectángulo 8"/>
          <p:cNvSpPr/>
          <p:nvPr/>
        </p:nvSpPr>
        <p:spPr>
          <a:xfrm>
            <a:off x="9725892" y="4117070"/>
            <a:ext cx="228599" cy="2874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6190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1D356F45-675B-4E5D-B5DE-8DC2FDE5B6F4}"/>
              </a:ext>
            </a:extLst>
          </p:cNvPr>
          <p:cNvSpPr/>
          <p:nvPr/>
        </p:nvSpPr>
        <p:spPr>
          <a:xfrm>
            <a:off x="110836" y="136525"/>
            <a:ext cx="11988800" cy="574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600" b="1" dirty="0">
                <a:solidFill>
                  <a:schemeClr val="bg1"/>
                </a:solidFill>
              </a:rPr>
              <a:t>Elevada inestabilidad ocupacional, especialmente entre los informales</a:t>
            </a:r>
            <a:endParaRPr lang="es-AR" sz="2400" b="1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E41E475-E77D-8FCD-F411-3B7CE0356F50}"/>
              </a:ext>
            </a:extLst>
          </p:cNvPr>
          <p:cNvSpPr txBox="1"/>
          <p:nvPr/>
        </p:nvSpPr>
        <p:spPr>
          <a:xfrm>
            <a:off x="110836" y="4226191"/>
            <a:ext cx="11831782" cy="212365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AR" sz="2200" dirty="0"/>
              <a:t>La mayoría transiciones excluyentes: desempleo, fuera de la fuerza de </a:t>
            </a:r>
            <a:r>
              <a:rPr lang="es-AR" sz="2200" dirty="0" err="1"/>
              <a:t>trabjo</a:t>
            </a:r>
            <a:r>
              <a:rPr lang="es-AR" sz="2200" dirty="0"/>
              <a:t> (</a:t>
            </a:r>
            <a:r>
              <a:rPr lang="es-AR" sz="2200" dirty="0" err="1"/>
              <a:t>muj</a:t>
            </a:r>
            <a:r>
              <a:rPr lang="es-AR" sz="2200" dirty="0"/>
              <a:t>., </a:t>
            </a:r>
            <a:r>
              <a:rPr lang="es-AR" sz="2200" dirty="0" err="1"/>
              <a:t>jov</a:t>
            </a:r>
            <a:r>
              <a:rPr lang="es-AR" sz="2200" dirty="0"/>
              <a:t>.), cuentapropismo, informalidad.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AR" sz="22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AR" sz="2200" dirty="0"/>
              <a:t>Ello refuerza la desigual distribución de los ingresos a lo largo del ciclo de vida. Personas que durante sus edades activas no logran trabajar una cantidad de años suficientes para ser elegibles para el beneficio jubilatorio / seguro por desempleo. </a:t>
            </a:r>
            <a:r>
              <a:rPr lang="es-ES" sz="2100" dirty="0"/>
              <a:t> </a:t>
            </a:r>
            <a:endParaRPr lang="es-AR" sz="2100" dirty="0"/>
          </a:p>
        </p:txBody>
      </p:sp>
      <p:pic>
        <p:nvPicPr>
          <p:cNvPr id="3" name="Imagen 50">
            <a:extLst>
              <a:ext uri="{FF2B5EF4-FFF2-40B4-BE49-F238E27FC236}">
                <a16:creationId xmlns:a16="http://schemas.microsoft.com/office/drawing/2014/main" id="{0C35865A-D923-5869-B796-39F156A0E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1921629"/>
            <a:ext cx="11421925" cy="179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9C9AA07-C68B-464A-EF9A-C940432D5F2D}"/>
              </a:ext>
            </a:extLst>
          </p:cNvPr>
          <p:cNvSpPr txBox="1"/>
          <p:nvPr/>
        </p:nvSpPr>
        <p:spPr>
          <a:xfrm>
            <a:off x="3075709" y="1403927"/>
            <a:ext cx="5366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/>
              <a:t>Tasas anuales de salida desde una ocupación</a:t>
            </a:r>
            <a:endParaRPr lang="es-AR" sz="2000" b="1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029D894-4A72-390D-69DB-B75D9AB218B5}"/>
              </a:ext>
            </a:extLst>
          </p:cNvPr>
          <p:cNvSpPr/>
          <p:nvPr/>
        </p:nvSpPr>
        <p:spPr>
          <a:xfrm>
            <a:off x="219052" y="2697018"/>
            <a:ext cx="11431471" cy="32740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Rectángulo 7"/>
          <p:cNvSpPr/>
          <p:nvPr/>
        </p:nvSpPr>
        <p:spPr>
          <a:xfrm>
            <a:off x="228598" y="2728619"/>
            <a:ext cx="1257302" cy="264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9" name="CuadroTexto 8"/>
          <p:cNvSpPr txBox="1"/>
          <p:nvPr/>
        </p:nvSpPr>
        <p:spPr>
          <a:xfrm>
            <a:off x="219051" y="2624311"/>
            <a:ext cx="13819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100" dirty="0"/>
              <a:t>Asalariada</a:t>
            </a:r>
            <a:endParaRPr lang="es-CR" sz="2100" dirty="0"/>
          </a:p>
        </p:txBody>
      </p:sp>
    </p:spTree>
    <p:extLst>
      <p:ext uri="{BB962C8B-B14F-4D97-AF65-F5344CB8AC3E}">
        <p14:creationId xmlns:p14="http://schemas.microsoft.com/office/powerpoint/2010/main" val="3164733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85;p16">
            <a:extLst>
              <a:ext uri="{FF2B5EF4-FFF2-40B4-BE49-F238E27FC236}">
                <a16:creationId xmlns:a16="http://schemas.microsoft.com/office/drawing/2014/main" id="{A7DB74E7-E0F0-257A-EB1A-BAE5EE6C997F}"/>
              </a:ext>
            </a:extLst>
          </p:cNvPr>
          <p:cNvSpPr txBox="1"/>
          <p:nvPr/>
        </p:nvSpPr>
        <p:spPr>
          <a:xfrm>
            <a:off x="6189093" y="4867558"/>
            <a:ext cx="5160186" cy="136698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93663" algn="just">
              <a:lnSpc>
                <a:spcPct val="115000"/>
              </a:lnSpc>
              <a:buClr>
                <a:srgbClr val="8A7F7F"/>
              </a:buClr>
              <a:buSzPts val="1400"/>
            </a:pPr>
            <a:r>
              <a:rPr lang="es-ES" sz="2200" dirty="0"/>
              <a:t>80% de los trabajadores pobres son informales. </a:t>
            </a:r>
            <a:r>
              <a:rPr lang="es-ES" sz="2400" dirty="0">
                <a:solidFill>
                  <a:srgbClr val="2C4494"/>
                </a:solidFill>
              </a:rPr>
              <a:t>Informales: entre 2 y 5 veces más probables de ser pobres.</a:t>
            </a:r>
            <a:endParaRPr lang="es-AR" sz="2400" dirty="0">
              <a:solidFill>
                <a:srgbClr val="2C4494"/>
              </a:solidFill>
            </a:endParaRPr>
          </a:p>
          <a:p>
            <a:pPr algn="ctr">
              <a:lnSpc>
                <a:spcPct val="115000"/>
              </a:lnSpc>
              <a:buClr>
                <a:srgbClr val="8A7F7F"/>
              </a:buClr>
              <a:buSzPts val="1400"/>
            </a:pPr>
            <a:endParaRPr lang="es-ES" sz="2200" dirty="0"/>
          </a:p>
        </p:txBody>
      </p:sp>
      <p:sp>
        <p:nvSpPr>
          <p:cNvPr id="15" name="Google Shape;85;p16">
            <a:extLst>
              <a:ext uri="{FF2B5EF4-FFF2-40B4-BE49-F238E27FC236}">
                <a16:creationId xmlns:a16="http://schemas.microsoft.com/office/drawing/2014/main" id="{489F2144-65F0-BBC5-A548-14782B9C08AD}"/>
              </a:ext>
            </a:extLst>
          </p:cNvPr>
          <p:cNvSpPr txBox="1"/>
          <p:nvPr/>
        </p:nvSpPr>
        <p:spPr>
          <a:xfrm>
            <a:off x="253476" y="5294435"/>
            <a:ext cx="5160187" cy="670167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8A7F7F"/>
              </a:buClr>
              <a:buSzPts val="1400"/>
            </a:pPr>
            <a:r>
              <a:rPr lang="es-ES" sz="2200" dirty="0"/>
              <a:t>Fuerte penalidad salarial por informalidad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5A308DE-5BA3-0E7F-DD2C-5509C49171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56" y="1375847"/>
            <a:ext cx="5435799" cy="347953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2D76EA6-E0E4-A9B1-D7CA-49E7C9110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394941"/>
            <a:ext cx="5621881" cy="3343290"/>
          </a:xfrm>
          <a:prstGeom prst="rect">
            <a:avLst/>
          </a:prstGeom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BA9C21CF-B599-F1AE-623F-71DA99F86C5C}"/>
              </a:ext>
            </a:extLst>
          </p:cNvPr>
          <p:cNvSpPr/>
          <p:nvPr/>
        </p:nvSpPr>
        <p:spPr>
          <a:xfrm>
            <a:off x="101600" y="217706"/>
            <a:ext cx="11988800" cy="574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600" b="1" dirty="0">
                <a:solidFill>
                  <a:schemeClr val="bg1"/>
                </a:solidFill>
              </a:rPr>
              <a:t>Fuerte correlación entre informalidad y el fenómeno del trabajador pobre</a:t>
            </a:r>
            <a:endParaRPr lang="es-AR" sz="2400" b="1" dirty="0">
              <a:solidFill>
                <a:schemeClr val="bg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9EDF0C5-A9A6-ED7F-E725-EA63FD27DFA0}"/>
              </a:ext>
            </a:extLst>
          </p:cNvPr>
          <p:cNvSpPr txBox="1"/>
          <p:nvPr/>
        </p:nvSpPr>
        <p:spPr>
          <a:xfrm>
            <a:off x="397542" y="1004607"/>
            <a:ext cx="5536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Porcentaje de reducción salarial asociado a informalidad</a:t>
            </a:r>
            <a:endParaRPr lang="es-AR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BB2ACF7-24FC-AFF6-71A3-9DAE71F7830D}"/>
              </a:ext>
            </a:extLst>
          </p:cNvPr>
          <p:cNvSpPr txBox="1"/>
          <p:nvPr/>
        </p:nvSpPr>
        <p:spPr>
          <a:xfrm>
            <a:off x="5861901" y="1032726"/>
            <a:ext cx="6090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Composición de la pobreza laboral según categoría ocupacional</a:t>
            </a:r>
            <a:endParaRPr lang="es-A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BADC951-934B-BF4B-BEF7-52AB2B1799FC}"/>
              </a:ext>
            </a:extLst>
          </p:cNvPr>
          <p:cNvSpPr/>
          <p:nvPr/>
        </p:nvSpPr>
        <p:spPr>
          <a:xfrm>
            <a:off x="3768436" y="2616201"/>
            <a:ext cx="8192655" cy="9236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3000" b="1" dirty="0">
                <a:solidFill>
                  <a:schemeClr val="bg1"/>
                </a:solidFill>
              </a:rPr>
              <a:t>Evolución de la informalidad pre y post pandemia</a:t>
            </a:r>
            <a:endParaRPr lang="es-AR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36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1D356F45-675B-4E5D-B5DE-8DC2FDE5B6F4}"/>
              </a:ext>
            </a:extLst>
          </p:cNvPr>
          <p:cNvSpPr/>
          <p:nvPr/>
        </p:nvSpPr>
        <p:spPr>
          <a:xfrm>
            <a:off x="110836" y="136525"/>
            <a:ext cx="11988800" cy="574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600" b="1" dirty="0">
                <a:solidFill>
                  <a:schemeClr val="bg1"/>
                </a:solidFill>
              </a:rPr>
              <a:t>Proceso de formalización (2002-3/2014-15) y posterior ralentización (2015-2019). </a:t>
            </a:r>
            <a:endParaRPr lang="es-AR" sz="2400" b="1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E41E475-E77D-8FCD-F411-3B7CE0356F50}"/>
              </a:ext>
            </a:extLst>
          </p:cNvPr>
          <p:cNvSpPr txBox="1"/>
          <p:nvPr/>
        </p:nvSpPr>
        <p:spPr>
          <a:xfrm>
            <a:off x="9633528" y="2097274"/>
            <a:ext cx="2097810" cy="3693319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es-AR" dirty="0">
                <a:effectLst/>
                <a:ea typeface="Times New Roman" panose="02020603050405020304" pitchFamily="18" charset="0"/>
              </a:rPr>
              <a:t>Informalidad no es un fenómeno irreversible. 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endParaRPr lang="es-AR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es-AR" dirty="0">
                <a:effectLst/>
                <a:ea typeface="Times New Roman" panose="02020603050405020304" pitchFamily="18" charset="0"/>
              </a:rPr>
              <a:t>Contexto macro favorable y políticas integrales.</a:t>
            </a: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endParaRPr lang="es-AR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es-AR" b="1" dirty="0">
                <a:effectLst/>
                <a:ea typeface="Times New Roman" panose="02020603050405020304" pitchFamily="18" charset="0"/>
              </a:rPr>
              <a:t>R</a:t>
            </a:r>
            <a:r>
              <a:rPr lang="es-AR" b="1" dirty="0">
                <a:ea typeface="Times New Roman" panose="02020603050405020304" pitchFamily="18" charset="0"/>
              </a:rPr>
              <a:t>alentización en el quinquenio previo a la pandemia. </a:t>
            </a:r>
            <a:endParaRPr lang="es-AR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BE9233-B7EB-8D53-F007-855C74502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36" y="1254517"/>
            <a:ext cx="8793018" cy="5466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2670464" y="885185"/>
            <a:ext cx="406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/>
              <a:t>Evolución</a:t>
            </a:r>
            <a:r>
              <a:rPr lang="en-CA" b="1" dirty="0"/>
              <a:t> de la </a:t>
            </a:r>
            <a:r>
              <a:rPr lang="en-CA" b="1" dirty="0" err="1"/>
              <a:t>tasa</a:t>
            </a:r>
            <a:r>
              <a:rPr lang="en-CA" b="1" dirty="0"/>
              <a:t> de </a:t>
            </a:r>
            <a:r>
              <a:rPr lang="en-CA" b="1" dirty="0" err="1"/>
              <a:t>informalidad</a:t>
            </a:r>
            <a:endParaRPr lang="es-CR" b="1" dirty="0"/>
          </a:p>
        </p:txBody>
      </p:sp>
    </p:spTree>
    <p:extLst>
      <p:ext uri="{BB962C8B-B14F-4D97-AF65-F5344CB8AC3E}">
        <p14:creationId xmlns:p14="http://schemas.microsoft.com/office/powerpoint/2010/main" val="670179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EB1E075-8766-1793-01F8-89D5B22A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7AD6C39-7104-45C9-378D-7ACE6736D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74" y="1877294"/>
            <a:ext cx="5780686" cy="310341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1509A3D-63B8-30C1-AE55-FAAF96AE9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6216" y="1877294"/>
            <a:ext cx="5658059" cy="3103412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45050C05-7C5A-389B-540A-1D2D69A1ECF8}"/>
              </a:ext>
            </a:extLst>
          </p:cNvPr>
          <p:cNvSpPr/>
          <p:nvPr/>
        </p:nvSpPr>
        <p:spPr>
          <a:xfrm>
            <a:off x="101600" y="220728"/>
            <a:ext cx="11988800" cy="7388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b="1" dirty="0">
                <a:solidFill>
                  <a:schemeClr val="bg1"/>
                </a:solidFill>
              </a:rPr>
              <a:t>Significativa contribución de la informalidad en la fase contractiva y en la fase de recuperación </a:t>
            </a:r>
            <a:r>
              <a:rPr lang="es-ES" sz="2400" b="1" dirty="0" err="1">
                <a:solidFill>
                  <a:schemeClr val="bg1"/>
                </a:solidFill>
              </a:rPr>
              <a:t>post-pandemia</a:t>
            </a:r>
            <a:r>
              <a:rPr lang="es-ES" sz="2400" b="1" dirty="0">
                <a:solidFill>
                  <a:schemeClr val="bg1"/>
                </a:solidFill>
              </a:rPr>
              <a:t>. 2019/2023</a:t>
            </a:r>
            <a:endParaRPr lang="es-AR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0958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13252</TotalTime>
  <Words>572</Words>
  <Application>Microsoft Macintosh PowerPoint</Application>
  <PresentationFormat>Panorámica</PresentationFormat>
  <Paragraphs>55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BECCARIA LUIS ALBERTO</dc:creator>
  <cp:lastModifiedBy>Evaluador</cp:lastModifiedBy>
  <cp:revision>153</cp:revision>
  <cp:lastPrinted>2023-08-13T13:13:17Z</cp:lastPrinted>
  <dcterms:created xsi:type="dcterms:W3CDTF">2023-07-28T22:42:32Z</dcterms:created>
  <dcterms:modified xsi:type="dcterms:W3CDTF">2023-11-14T10:55:36Z</dcterms:modified>
</cp:coreProperties>
</file>